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63F5A16-849A-480F-99FE-01785C1C959D}">
  <a:tblStyle styleId="{063F5A16-849A-480F-99FE-01785C1C959D}"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29055565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Shape 2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 name="Shape 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Graphic texts are great for visual learners, those intimidated by large blocks of text, and ELLs. They also offer a challenge to above-level learners.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The standards don't tell teachers how to teach.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ABC: symbolism of the toy, boy crying, boxes show moving, parable applicable to their situation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Hale: rebel, schooner, blockade</a:t>
            </a:r>
          </a:p>
          <a:p>
            <a:pPr lvl="0" rtl="0">
              <a:buNone/>
            </a:pPr>
            <a:r>
              <a:rPr lang="en"/>
              <a:t>Sandman: garden, book, "destiny," "grey ladies," genesis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500"/>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400"/>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corestandards.org/ELA-Literacy/CCRA/R/6/" TargetMode="External"/><Relationship Id="rId3" Type="http://schemas.openxmlformats.org/officeDocument/2006/relationships/hyperlink" Target="http://www.corestandards.org/ELA-Literacy/CCRA/R/1/" TargetMode="External"/><Relationship Id="rId7" Type="http://schemas.openxmlformats.org/officeDocument/2006/relationships/hyperlink" Target="http://www.corestandards.org/ELA-Literacy/CCRA/R/5/" TargetMode="External"/><Relationship Id="rId12" Type="http://schemas.openxmlformats.org/officeDocument/2006/relationships/hyperlink" Target="http://www.corestandards.org/ELA-Literacy/CCRA/R/1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corestandards.org/ELA-Literacy/CCRA/R/4/" TargetMode="External"/><Relationship Id="rId11" Type="http://schemas.openxmlformats.org/officeDocument/2006/relationships/hyperlink" Target="http://www.corestandards.org/ELA-Literacy/CCRA/R/9/" TargetMode="External"/><Relationship Id="rId5" Type="http://schemas.openxmlformats.org/officeDocument/2006/relationships/hyperlink" Target="http://www.corestandards.org/ELA-Literacy/CCRA/R/3/" TargetMode="External"/><Relationship Id="rId10" Type="http://schemas.openxmlformats.org/officeDocument/2006/relationships/hyperlink" Target="http://www.corestandards.org/ELA-Literacy/CCRA/R/8/" TargetMode="External"/><Relationship Id="rId4" Type="http://schemas.openxmlformats.org/officeDocument/2006/relationships/hyperlink" Target="http://www.corestandards.org/ELA-Literacy/CCRA/R/2/" TargetMode="External"/><Relationship Id="rId9" Type="http://schemas.openxmlformats.org/officeDocument/2006/relationships/hyperlink" Target="http://www.corestandards.org/ELA-Literacy/CCRA/R/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1029848"/>
            <a:ext cx="7772400" cy="1546500"/>
          </a:xfrm>
          <a:prstGeom prst="rect">
            <a:avLst/>
          </a:prstGeom>
        </p:spPr>
        <p:txBody>
          <a:bodyPr lIns="91425" tIns="91425" rIns="91425" bIns="91425" anchor="b" anchorCtr="0">
            <a:noAutofit/>
          </a:bodyPr>
          <a:lstStyle/>
          <a:p>
            <a:pPr lvl="0" rtl="0">
              <a:buNone/>
            </a:pPr>
            <a:r>
              <a:rPr lang="en"/>
              <a:t>Integrating Comics Into the Common Core</a:t>
            </a:r>
          </a:p>
          <a:p>
            <a:pPr>
              <a:buNone/>
            </a:pPr>
            <a:r>
              <a:rPr lang="en" sz="2400"/>
              <a:t>presented by Tracy Edmunds, M.A. Ed.</a:t>
            </a:r>
          </a:p>
        </p:txBody>
      </p:sp>
      <p:sp>
        <p:nvSpPr>
          <p:cNvPr id="24" name="Shape 24"/>
          <p:cNvSpPr/>
          <p:nvPr/>
        </p:nvSpPr>
        <p:spPr>
          <a:xfrm>
            <a:off x="1066804" y="3034554"/>
            <a:ext cx="7074199" cy="2947199"/>
          </a:xfrm>
          <a:prstGeom prst="rect">
            <a:avLst/>
          </a:prstGeom>
          <a:blipFill>
            <a:blip r:embed="rId3"/>
            <a:stretch>
              <a:fillRect/>
            </a:stretch>
          </a:blipFill>
          <a:ln>
            <a:noFill/>
          </a:ln>
        </p:spPr>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69600" y="-12"/>
            <a:ext cx="8229600" cy="1143000"/>
          </a:xfrm>
          <a:prstGeom prst="rect">
            <a:avLst/>
          </a:prstGeom>
        </p:spPr>
        <p:txBody>
          <a:bodyPr lIns="91425" tIns="91425" rIns="91425" bIns="91425" anchor="b" anchorCtr="0">
            <a:noAutofit/>
          </a:bodyPr>
          <a:lstStyle/>
          <a:p>
            <a:pPr>
              <a:buNone/>
            </a:pPr>
            <a:r>
              <a:rPr lang="en"/>
              <a:t>Matching reader to text and task</a:t>
            </a:r>
          </a:p>
        </p:txBody>
      </p:sp>
      <p:sp>
        <p:nvSpPr>
          <p:cNvPr id="117" name="Shape 117"/>
          <p:cNvSpPr txBox="1">
            <a:spLocks noGrp="1"/>
          </p:cNvSpPr>
          <p:nvPr>
            <p:ph type="body" idx="1"/>
          </p:nvPr>
        </p:nvSpPr>
        <p:spPr>
          <a:xfrm>
            <a:off x="369600" y="1398050"/>
            <a:ext cx="2923199" cy="5169899"/>
          </a:xfrm>
          <a:prstGeom prst="rect">
            <a:avLst/>
          </a:prstGeom>
        </p:spPr>
        <p:txBody>
          <a:bodyPr lIns="91425" tIns="91425" rIns="91425" bIns="91425" anchor="t" anchorCtr="0">
            <a:noAutofit/>
          </a:bodyPr>
          <a:lstStyle/>
          <a:p>
            <a:pPr lvl="0" rtl="0">
              <a:buNone/>
            </a:pPr>
            <a:r>
              <a:rPr lang="en" sz="2400">
                <a:solidFill>
                  <a:srgbClr val="000000"/>
                </a:solidFill>
              </a:rPr>
              <a:t>Reader variables:</a:t>
            </a:r>
          </a:p>
          <a:p>
            <a:pPr lvl="0" rtl="0">
              <a:buNone/>
            </a:pPr>
            <a:r>
              <a:rPr lang="en" sz="2400">
                <a:solidFill>
                  <a:srgbClr val="000000"/>
                </a:solidFill>
              </a:rPr>
              <a:t>-critical analytic ability</a:t>
            </a:r>
          </a:p>
          <a:p>
            <a:pPr lvl="0" rtl="0">
              <a:buNone/>
            </a:pPr>
            <a:r>
              <a:rPr lang="en" sz="2400">
                <a:solidFill>
                  <a:srgbClr val="000000"/>
                </a:solidFill>
              </a:rPr>
              <a:t>-inferencing</a:t>
            </a:r>
          </a:p>
          <a:p>
            <a:pPr lvl="0" rtl="0">
              <a:buNone/>
            </a:pPr>
            <a:r>
              <a:rPr lang="en" sz="2400">
                <a:solidFill>
                  <a:srgbClr val="000000"/>
                </a:solidFill>
              </a:rPr>
              <a:t>-visualization</a:t>
            </a:r>
          </a:p>
          <a:p>
            <a:pPr lvl="0" rtl="0">
              <a:buNone/>
            </a:pPr>
            <a:r>
              <a:rPr lang="en" sz="2400">
                <a:solidFill>
                  <a:srgbClr val="000000"/>
                </a:solidFill>
              </a:rPr>
              <a:t>-vocabulary</a:t>
            </a:r>
          </a:p>
          <a:p>
            <a:pPr>
              <a:buNone/>
            </a:pPr>
            <a:r>
              <a:rPr lang="en" sz="2400">
                <a:solidFill>
                  <a:srgbClr val="000000"/>
                </a:solidFill>
              </a:rPr>
              <a:t>-interest and motivation</a:t>
            </a:r>
          </a:p>
        </p:txBody>
      </p:sp>
      <p:sp>
        <p:nvSpPr>
          <p:cNvPr id="118" name="Shape 118"/>
          <p:cNvSpPr txBox="1"/>
          <p:nvPr/>
        </p:nvSpPr>
        <p:spPr>
          <a:xfrm>
            <a:off x="3467600" y="5772775"/>
            <a:ext cx="2646600" cy="734400"/>
          </a:xfrm>
          <a:prstGeom prst="rect">
            <a:avLst/>
          </a:prstGeom>
          <a:noFill/>
        </p:spPr>
        <p:txBody>
          <a:bodyPr lIns="91425" tIns="91425" rIns="91425" bIns="91425" anchor="t" anchorCtr="0">
            <a:noAutofit/>
          </a:bodyPr>
          <a:lstStyle/>
          <a:p>
            <a:pPr lvl="0" algn="r" rtl="0">
              <a:buNone/>
            </a:pPr>
            <a:r>
              <a:rPr lang="en" sz="900"/>
              <a:t>Classical Comics</a:t>
            </a:r>
          </a:p>
          <a:p>
            <a:pPr lvl="0" algn="r" rtl="0">
              <a:buNone/>
            </a:pPr>
            <a:r>
              <a:rPr lang="en" sz="900" i="1"/>
              <a:t>Romeo and Juliet the Graphic Novel</a:t>
            </a:r>
          </a:p>
          <a:p>
            <a:pPr lvl="0" algn="r" rtl="0">
              <a:buNone/>
            </a:pPr>
            <a:r>
              <a:rPr lang="en" sz="900"/>
              <a:t>Plain text, quick text,</a:t>
            </a:r>
          </a:p>
          <a:p>
            <a:pPr lvl="0" algn="r" rtl="0">
              <a:buNone/>
            </a:pPr>
            <a:r>
              <a:rPr lang="en" sz="900"/>
              <a:t>and original text versions</a:t>
            </a:r>
          </a:p>
        </p:txBody>
      </p:sp>
      <p:grpSp>
        <p:nvGrpSpPr>
          <p:cNvPr id="119" name="Shape 119"/>
          <p:cNvGrpSpPr/>
          <p:nvPr/>
        </p:nvGrpSpPr>
        <p:grpSpPr>
          <a:xfrm>
            <a:off x="3110850" y="1343562"/>
            <a:ext cx="5649912" cy="5066287"/>
            <a:chOff x="3110850" y="1343562"/>
            <a:chExt cx="5649912" cy="5066287"/>
          </a:xfrm>
        </p:grpSpPr>
        <p:sp>
          <p:nvSpPr>
            <p:cNvPr id="120" name="Shape 120"/>
            <p:cNvSpPr/>
            <p:nvPr/>
          </p:nvSpPr>
          <p:spPr>
            <a:xfrm>
              <a:off x="6114187" y="2538125"/>
              <a:ext cx="2646575" cy="3871724"/>
            </a:xfrm>
            <a:prstGeom prst="rect">
              <a:avLst/>
            </a:prstGeom>
            <a:blipFill>
              <a:blip r:embed="rId3"/>
              <a:stretch>
                <a:fillRect/>
              </a:stretch>
            </a:blipFill>
            <a:ln>
              <a:noFill/>
            </a:ln>
          </p:spPr>
        </p:sp>
        <p:sp>
          <p:nvSpPr>
            <p:cNvPr id="121" name="Shape 121"/>
            <p:cNvSpPr/>
            <p:nvPr/>
          </p:nvSpPr>
          <p:spPr>
            <a:xfrm>
              <a:off x="4571098" y="1778875"/>
              <a:ext cx="2646575" cy="3903225"/>
            </a:xfrm>
            <a:prstGeom prst="rect">
              <a:avLst/>
            </a:prstGeom>
            <a:blipFill>
              <a:blip r:embed="rId4"/>
              <a:stretch>
                <a:fillRect/>
              </a:stretch>
            </a:blipFill>
            <a:ln>
              <a:noFill/>
            </a:ln>
          </p:spPr>
        </p:sp>
        <p:sp>
          <p:nvSpPr>
            <p:cNvPr id="122" name="Shape 122"/>
            <p:cNvSpPr/>
            <p:nvPr/>
          </p:nvSpPr>
          <p:spPr>
            <a:xfrm>
              <a:off x="3110850" y="1343562"/>
              <a:ext cx="2646574" cy="3903225"/>
            </a:xfrm>
            <a:prstGeom prst="rect">
              <a:avLst/>
            </a:prstGeom>
            <a:blipFill>
              <a:blip r:embed="rId5"/>
              <a:stretch>
                <a:fillRect/>
              </a:stretch>
            </a:blipFill>
            <a:ln>
              <a:noFill/>
            </a:ln>
          </p:spPr>
        </p:sp>
      </p:grpSp>
      <p:sp>
        <p:nvSpPr>
          <p:cNvPr id="123" name="Shape 123"/>
          <p:cNvSpPr/>
          <p:nvPr/>
        </p:nvSpPr>
        <p:spPr>
          <a:xfrm>
            <a:off x="267300" y="5492326"/>
            <a:ext cx="1101574" cy="866675"/>
          </a:xfrm>
          <a:prstGeom prst="rect">
            <a:avLst/>
          </a:prstGeom>
          <a:blipFill>
            <a:blip r:embed="rId6"/>
            <a:stretch>
              <a:fillRect/>
            </a:stretch>
          </a:blipFill>
        </p:spPr>
      </p:sp>
      <p:cxnSp>
        <p:nvCxnSpPr>
          <p:cNvPr id="124" name="Shape 124"/>
          <p:cNvCxnSpPr/>
          <p:nvPr/>
        </p:nvCxnSpPr>
        <p:spPr>
          <a:xfrm rot="10800000" flipH="1">
            <a:off x="817775" y="6409849"/>
            <a:ext cx="599" cy="215700"/>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Specific references to graphic novels in the Standards</a:t>
            </a:r>
          </a:p>
        </p:txBody>
      </p:sp>
      <p:sp>
        <p:nvSpPr>
          <p:cNvPr id="130" name="Shape 130"/>
          <p:cNvSpPr txBox="1">
            <a:spLocks noGrp="1"/>
          </p:cNvSpPr>
          <p:nvPr>
            <p:ph type="body" idx="1"/>
          </p:nvPr>
        </p:nvSpPr>
        <p:spPr>
          <a:xfrm>
            <a:off x="322000" y="1417650"/>
            <a:ext cx="8506500" cy="5150399"/>
          </a:xfrm>
          <a:prstGeom prst="rect">
            <a:avLst/>
          </a:prstGeom>
        </p:spPr>
        <p:txBody>
          <a:bodyPr lIns="91425" tIns="91425" rIns="91425" bIns="91425" anchor="t" anchorCtr="0">
            <a:noAutofit/>
          </a:bodyPr>
          <a:lstStyle/>
          <a:p>
            <a:pPr lvl="0" rtl="0">
              <a:buNone/>
            </a:pPr>
            <a:r>
              <a:rPr lang="en" sz="2200" u="sng">
                <a:solidFill>
                  <a:srgbClr val="3B3B3A"/>
                </a:solidFill>
              </a:rPr>
              <a:t>Grade 5</a:t>
            </a:r>
          </a:p>
          <a:p>
            <a:pPr lvl="0" rtl="0">
              <a:buNone/>
            </a:pPr>
            <a:r>
              <a:rPr lang="en" sz="2200">
                <a:solidFill>
                  <a:srgbClr val="3B3B3A"/>
                </a:solidFill>
              </a:rPr>
              <a:t>Integration of Knowledge and Ideas: CCSS.ELA-Literacy.CCRA.R.5.7: Analyze how visual and multimedia elements contribute to the meaning, tone, or beauty of a text (e.g., graphic novel, multimedia presentation of fiction, folktale, myth, poem.)</a:t>
            </a:r>
          </a:p>
          <a:p>
            <a:endParaRPr lang="en" sz="2200">
              <a:solidFill>
                <a:srgbClr val="3B3B3A"/>
              </a:solidFill>
            </a:endParaRPr>
          </a:p>
          <a:p>
            <a:pPr lvl="0" rtl="0">
              <a:buNone/>
            </a:pPr>
            <a:r>
              <a:rPr lang="en" sz="2200" u="sng">
                <a:solidFill>
                  <a:srgbClr val="3B3B3A"/>
                </a:solidFill>
              </a:rPr>
              <a:t>Grades 6-12</a:t>
            </a:r>
          </a:p>
          <a:p>
            <a:pPr lvl="0" rtl="0">
              <a:buNone/>
            </a:pPr>
            <a:r>
              <a:rPr lang="en" sz="2200" i="1">
                <a:solidFill>
                  <a:srgbClr val="3B3B3A"/>
                </a:solidFill>
              </a:rPr>
              <a:t>Students in grades 6–12 apply the Reading standards to the following range of text types, with texts selected from a broad range of cultures and periods.</a:t>
            </a:r>
          </a:p>
          <a:p>
            <a:endParaRPr lang="en" sz="2200" i="1">
              <a:solidFill>
                <a:srgbClr val="3B3B3A"/>
              </a:solidFill>
            </a:endParaRPr>
          </a:p>
        </p:txBody>
      </p:sp>
      <p:graphicFrame>
        <p:nvGraphicFramePr>
          <p:cNvPr id="131" name="Shape 131"/>
          <p:cNvGraphicFramePr/>
          <p:nvPr/>
        </p:nvGraphicFramePr>
        <p:xfrm>
          <a:off x="298250" y="5158350"/>
          <a:ext cx="3000000" cy="3000000"/>
        </p:xfrm>
        <a:graphic>
          <a:graphicData uri="http://schemas.openxmlformats.org/drawingml/2006/table">
            <a:tbl>
              <a:tblPr>
                <a:solidFill>
                  <a:srgbClr val="FFFFFF"/>
                </a:solidFill>
                <a:tableStyleId>{063F5A16-849A-480F-99FE-01785C1C959D}</a:tableStyleId>
              </a:tblPr>
              <a:tblGrid>
                <a:gridCol w="2115400"/>
                <a:gridCol w="933000"/>
                <a:gridCol w="1496475"/>
                <a:gridCol w="4009100"/>
              </a:tblGrid>
              <a:tr h="200500">
                <a:tc gridSpan="3">
                  <a:txBody>
                    <a:bodyPr/>
                    <a:lstStyle/>
                    <a:p>
                      <a:pPr lvl="0" algn="ctr" rtl="0">
                        <a:lnSpc>
                          <a:spcPct val="115000"/>
                        </a:lnSpc>
                        <a:buNone/>
                      </a:pPr>
                      <a:r>
                        <a:rPr lang="en" sz="1000" b="1">
                          <a:solidFill>
                            <a:srgbClr val="FFFFFF"/>
                          </a:solidFill>
                        </a:rPr>
                        <a:t>Literature</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rgbClr val="008BD8"/>
                    </a:solidFill>
                  </a:tcPr>
                </a:tc>
                <a:tc hMerge="1">
                  <a:txBody>
                    <a:bodyPr/>
                    <a:lstStyle/>
                    <a:p>
                      <a:endParaRPr lang="en-US"/>
                    </a:p>
                  </a:txBody>
                  <a:tcPr/>
                </a:tc>
                <a:tc hMerge="1">
                  <a:txBody>
                    <a:bodyPr/>
                    <a:lstStyle/>
                    <a:p>
                      <a:endParaRPr lang="en-US"/>
                    </a:p>
                  </a:txBody>
                  <a:tcPr/>
                </a:tc>
                <a:tc>
                  <a:txBody>
                    <a:bodyPr/>
                    <a:lstStyle/>
                    <a:p>
                      <a:pPr lvl="0" algn="ctr" rtl="0">
                        <a:lnSpc>
                          <a:spcPct val="115000"/>
                        </a:lnSpc>
                        <a:buNone/>
                      </a:pPr>
                      <a:r>
                        <a:rPr lang="en" sz="1000" b="1">
                          <a:solidFill>
                            <a:srgbClr val="FFFFFF"/>
                          </a:solidFill>
                        </a:rPr>
                        <a:t>Informational Text</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solidFill>
                      <a:srgbClr val="008BD8"/>
                    </a:solidFill>
                  </a:tcPr>
                </a:tc>
              </a:tr>
              <a:tr h="200500">
                <a:tc>
                  <a:txBody>
                    <a:bodyPr/>
                    <a:lstStyle/>
                    <a:p>
                      <a:pPr lvl="0" algn="ctr" rtl="0">
                        <a:lnSpc>
                          <a:spcPct val="115000"/>
                        </a:lnSpc>
                        <a:buNone/>
                      </a:pPr>
                      <a:r>
                        <a:rPr lang="en" sz="1000" b="1">
                          <a:solidFill>
                            <a:srgbClr val="3B3B3A"/>
                          </a:solidFill>
                        </a:rPr>
                        <a:t>Stories</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c>
                  <a:txBody>
                    <a:bodyPr/>
                    <a:lstStyle/>
                    <a:p>
                      <a:pPr lvl="0" algn="ctr" rtl="0">
                        <a:lnSpc>
                          <a:spcPct val="115000"/>
                        </a:lnSpc>
                        <a:buNone/>
                      </a:pPr>
                      <a:r>
                        <a:rPr lang="en" sz="1000" b="1">
                          <a:solidFill>
                            <a:srgbClr val="3B3B3A"/>
                          </a:solidFill>
                        </a:rPr>
                        <a:t>Dramas</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c>
                  <a:txBody>
                    <a:bodyPr/>
                    <a:lstStyle/>
                    <a:p>
                      <a:pPr lvl="0" algn="ctr" rtl="0">
                        <a:lnSpc>
                          <a:spcPct val="115000"/>
                        </a:lnSpc>
                        <a:buNone/>
                      </a:pPr>
                      <a:r>
                        <a:rPr lang="en" sz="1000" b="1">
                          <a:solidFill>
                            <a:srgbClr val="3B3B3A"/>
                          </a:solidFill>
                        </a:rPr>
                        <a:t>Poetry</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c>
                  <a:txBody>
                    <a:bodyPr/>
                    <a:lstStyle/>
                    <a:p>
                      <a:pPr lvl="0" algn="ctr" rtl="0">
                        <a:lnSpc>
                          <a:spcPct val="115000"/>
                        </a:lnSpc>
                        <a:buNone/>
                      </a:pPr>
                      <a:r>
                        <a:rPr lang="en" sz="1000" b="1">
                          <a:solidFill>
                            <a:srgbClr val="3B3B3A"/>
                          </a:solidFill>
                        </a:rPr>
                        <a:t>Literary Nonfiction and Historical, Scientific, and Technical Texts</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r>
              <a:tr h="802000">
                <a:tc>
                  <a:txBody>
                    <a:bodyPr/>
                    <a:lstStyle/>
                    <a:p>
                      <a:pPr lvl="0" rtl="0">
                        <a:buNone/>
                      </a:pPr>
                      <a:r>
                        <a:rPr lang="en" sz="1000">
                          <a:solidFill>
                            <a:srgbClr val="3B3B3A"/>
                          </a:solidFill>
                        </a:rPr>
                        <a:t>Includes the subgenres of adventure stories, historical fiction, mysteries, myths, science fiction, realistic fiction, allegories, parodies, satire, and graphic novels</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c>
                  <a:txBody>
                    <a:bodyPr/>
                    <a:lstStyle/>
                    <a:p>
                      <a:pPr lvl="0" rtl="0">
                        <a:buNone/>
                      </a:pPr>
                      <a:r>
                        <a:rPr lang="en" sz="1000">
                          <a:solidFill>
                            <a:srgbClr val="3B3B3A"/>
                          </a:solidFill>
                        </a:rPr>
                        <a:t>Includes one-act and multi-act plays, both in written form and on film</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c>
                  <a:txBody>
                    <a:bodyPr/>
                    <a:lstStyle/>
                    <a:p>
                      <a:pPr lvl="0" rtl="0">
                        <a:buNone/>
                      </a:pPr>
                      <a:r>
                        <a:rPr lang="en" sz="1000">
                          <a:solidFill>
                            <a:srgbClr val="3B3B3A"/>
                          </a:solidFill>
                        </a:rPr>
                        <a:t>Includes the subgenres of narrative poems, lyrical poems, free verse poems, sonnets, odes, ballads, and epics</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c>
                  <a:txBody>
                    <a:bodyPr/>
                    <a:lstStyle/>
                    <a:p>
                      <a:pPr lvl="0" rtl="0">
                        <a:buNone/>
                      </a:pPr>
                      <a:r>
                        <a:rPr lang="en" sz="1000">
                          <a:solidFill>
                            <a:srgbClr val="3B3B3A"/>
                          </a:solidFill>
                        </a:rPr>
                        <a:t>Includes the subgenres of exposition, argument, and functional text in the form of personal essays, speeches, opinion pieces, essays about art or literature, biographies, memoirs, journalism, and historical, scientific, technical, or economic accounts (including digital sources) written for a broad audience</a:t>
                      </a:r>
                    </a:p>
                  </a:txBody>
                  <a:tcPr marL="76200" marR="76200" marT="38100" marB="38100">
                    <a:lnL w="12700" cap="flat">
                      <a:solidFill>
                        <a:srgbClr val="000000"/>
                      </a:solidFill>
                      <a:prstDash val="solid"/>
                      <a:round/>
                      <a:headEnd type="none" w="med" len="med"/>
                      <a:tailEnd type="none" w="med" len="med"/>
                    </a:lnL>
                    <a:lnR w="12700" cap="flat">
                      <a:solidFill>
                        <a:srgbClr val="000000"/>
                      </a:solidFill>
                      <a:prstDash val="solid"/>
                      <a:round/>
                      <a:headEnd type="none" w="med" len="med"/>
                      <a:tailEnd type="none" w="med" len="med"/>
                    </a:lnR>
                    <a:lnT w="12700" cap="flat">
                      <a:solidFill>
                        <a:srgbClr val="000000"/>
                      </a:solidFill>
                      <a:prstDash val="solid"/>
                      <a:round/>
                      <a:headEnd type="none" w="med" len="med"/>
                      <a:tailEnd type="none" w="med" len="med"/>
                    </a:lnT>
                    <a:lnB w="12700" cap="flat">
                      <a:solidFill>
                        <a:srgbClr val="000000"/>
                      </a:solidFill>
                      <a:prstDash val="solid"/>
                      <a:round/>
                      <a:headEnd type="none" w="med" len="med"/>
                      <a:tailEnd type="none" w="med" len="med"/>
                    </a:lnB>
                  </a:tcPr>
                </a:tc>
              </a:tr>
            </a:tbl>
          </a:graphicData>
        </a:graphic>
      </p:graphicFrame>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a:t>Standards Applicable to Graphic Texts: Reading</a:t>
            </a:r>
          </a:p>
        </p:txBody>
      </p:sp>
      <p:sp>
        <p:nvSpPr>
          <p:cNvPr id="137" name="Shape 137"/>
          <p:cNvSpPr txBox="1">
            <a:spLocks noGrp="1"/>
          </p:cNvSpPr>
          <p:nvPr>
            <p:ph type="body" idx="1"/>
          </p:nvPr>
        </p:nvSpPr>
        <p:spPr>
          <a:xfrm>
            <a:off x="457200" y="1417650"/>
            <a:ext cx="8229600" cy="5150099"/>
          </a:xfrm>
          <a:prstGeom prst="rect">
            <a:avLst/>
          </a:prstGeom>
        </p:spPr>
        <p:txBody>
          <a:bodyPr lIns="91425" tIns="91425" rIns="91425" bIns="91425" anchor="t" anchorCtr="0">
            <a:noAutofit/>
          </a:bodyPr>
          <a:lstStyle/>
          <a:p>
            <a:pPr lvl="0" rtl="0">
              <a:lnSpc>
                <a:spcPct val="115000"/>
              </a:lnSpc>
              <a:spcBef>
                <a:spcPts val="1500"/>
              </a:spcBef>
              <a:buClr>
                <a:srgbClr val="000000"/>
              </a:buClr>
              <a:buSzPct val="100000"/>
              <a:buFont typeface="Arial"/>
              <a:buNone/>
            </a:pPr>
            <a:r>
              <a:rPr lang="en" sz="1100" b="1">
                <a:solidFill>
                  <a:srgbClr val="3B3B3A"/>
                </a:solidFill>
              </a:rPr>
              <a:t>Key Ideas and Details</a:t>
            </a:r>
          </a:p>
          <a:p>
            <a:pPr lvl="0" rtl="0">
              <a:lnSpc>
                <a:spcPct val="109090"/>
              </a:lnSpc>
              <a:spcBef>
                <a:spcPts val="0"/>
              </a:spcBef>
              <a:spcAft>
                <a:spcPts val="800"/>
              </a:spcAft>
              <a:buClr>
                <a:srgbClr val="000000"/>
              </a:buClr>
              <a:buSzPct val="110000"/>
              <a:buFont typeface="Arial"/>
              <a:buNone/>
            </a:pPr>
            <a:r>
              <a:rPr lang="en" sz="1000" u="sng">
                <a:solidFill>
                  <a:srgbClr val="8A2003"/>
                </a:solidFill>
                <a:hlinkClick r:id="rId3"/>
              </a:rPr>
              <a:t>CCSS.ELA-Literacy.CCRA.R.1</a:t>
            </a:r>
            <a:r>
              <a:rPr lang="en" sz="1000">
                <a:solidFill>
                  <a:srgbClr val="3B3B3A"/>
                </a:solidFill>
              </a:rPr>
              <a:t> Read closely to determine what the text says explicitly and to make logical inferences from it; cite specific textual evidence when writing or speaking to support conclusions drawn from the text.</a:t>
            </a:r>
          </a:p>
          <a:p>
            <a:pPr lvl="0" rtl="0">
              <a:lnSpc>
                <a:spcPct val="109090"/>
              </a:lnSpc>
              <a:spcBef>
                <a:spcPts val="0"/>
              </a:spcBef>
              <a:spcAft>
                <a:spcPts val="800"/>
              </a:spcAft>
              <a:buClr>
                <a:srgbClr val="000000"/>
              </a:buClr>
              <a:buSzPct val="110000"/>
              <a:buFont typeface="Arial"/>
              <a:buNone/>
            </a:pPr>
            <a:r>
              <a:rPr lang="en" sz="1000" u="sng">
                <a:solidFill>
                  <a:srgbClr val="8A2003"/>
                </a:solidFill>
                <a:hlinkClick r:id="rId4"/>
              </a:rPr>
              <a:t>CCSS.ELA-Literacy.CCRA.R.2</a:t>
            </a:r>
            <a:r>
              <a:rPr lang="en" sz="1000">
                <a:solidFill>
                  <a:srgbClr val="3B3B3A"/>
                </a:solidFill>
              </a:rPr>
              <a:t> Determine central ideas or themes of a text and analyze their development; summarize the key supporting details and ideas.</a:t>
            </a:r>
          </a:p>
          <a:p>
            <a:pPr lvl="0" rtl="0">
              <a:lnSpc>
                <a:spcPct val="109090"/>
              </a:lnSpc>
              <a:spcBef>
                <a:spcPts val="0"/>
              </a:spcBef>
              <a:spcAft>
                <a:spcPts val="800"/>
              </a:spcAft>
              <a:buClr>
                <a:srgbClr val="000000"/>
              </a:buClr>
              <a:buSzPct val="110000"/>
              <a:buFont typeface="Arial"/>
              <a:buNone/>
            </a:pPr>
            <a:r>
              <a:rPr lang="en" sz="1000" u="sng">
                <a:solidFill>
                  <a:srgbClr val="8A2003"/>
                </a:solidFill>
                <a:hlinkClick r:id="rId5"/>
              </a:rPr>
              <a:t>CCSS.ELA-Literacy.CCRA.R.3</a:t>
            </a:r>
            <a:r>
              <a:rPr lang="en" sz="1000">
                <a:solidFill>
                  <a:srgbClr val="3B3B3A"/>
                </a:solidFill>
              </a:rPr>
              <a:t> Analyze how and why individuals, events, or ideas develop and interact over the course of a text.</a:t>
            </a:r>
          </a:p>
          <a:p>
            <a:pPr lvl="0" rtl="0">
              <a:lnSpc>
                <a:spcPct val="115000"/>
              </a:lnSpc>
              <a:spcBef>
                <a:spcPts val="1500"/>
              </a:spcBef>
              <a:buClr>
                <a:srgbClr val="000000"/>
              </a:buClr>
              <a:buSzPct val="100000"/>
              <a:buFont typeface="Arial"/>
              <a:buNone/>
            </a:pPr>
            <a:r>
              <a:rPr lang="en" sz="1100" b="1">
                <a:solidFill>
                  <a:srgbClr val="3B3B3A"/>
                </a:solidFill>
              </a:rPr>
              <a:t>Craft and Structure</a:t>
            </a:r>
          </a:p>
          <a:p>
            <a:pPr lvl="0" rtl="0">
              <a:lnSpc>
                <a:spcPct val="109090"/>
              </a:lnSpc>
              <a:spcBef>
                <a:spcPts val="0"/>
              </a:spcBef>
              <a:spcAft>
                <a:spcPts val="800"/>
              </a:spcAft>
              <a:buClr>
                <a:srgbClr val="000000"/>
              </a:buClr>
              <a:buSzPct val="110000"/>
              <a:buFont typeface="Arial"/>
              <a:buNone/>
            </a:pPr>
            <a:r>
              <a:rPr lang="en" sz="1000" u="sng">
                <a:solidFill>
                  <a:srgbClr val="8A2003"/>
                </a:solidFill>
                <a:hlinkClick r:id="rId6"/>
              </a:rPr>
              <a:t>CCSS.ELA-Literacy.CCRA.R.4</a:t>
            </a:r>
            <a:r>
              <a:rPr lang="en" sz="1000">
                <a:solidFill>
                  <a:srgbClr val="3B3B3A"/>
                </a:solidFill>
              </a:rPr>
              <a:t> Interpret words and phrases as they are used in a text, including determining technical, connotative, and figurative meanings, and analyze how specific word choices shape meaning or tone.</a:t>
            </a:r>
          </a:p>
          <a:p>
            <a:pPr lvl="0" rtl="0">
              <a:lnSpc>
                <a:spcPct val="109090"/>
              </a:lnSpc>
              <a:spcBef>
                <a:spcPts val="0"/>
              </a:spcBef>
              <a:spcAft>
                <a:spcPts val="800"/>
              </a:spcAft>
              <a:buClr>
                <a:srgbClr val="000000"/>
              </a:buClr>
              <a:buSzPct val="110000"/>
              <a:buFont typeface="Arial"/>
              <a:buNone/>
            </a:pPr>
            <a:r>
              <a:rPr lang="en" sz="1000" u="sng">
                <a:solidFill>
                  <a:srgbClr val="8A2003"/>
                </a:solidFill>
                <a:hlinkClick r:id="rId7"/>
              </a:rPr>
              <a:t>CCSS.ELA-Literacy.CCRA.R.5</a:t>
            </a:r>
            <a:r>
              <a:rPr lang="en" sz="1000">
                <a:solidFill>
                  <a:srgbClr val="3B3B3A"/>
                </a:solidFill>
              </a:rPr>
              <a:t> Analyze the structure of texts, including how specific sentences, paragraphs, and larger portions of the text (e.g., a section, chapter, scene, or stanza) relate to each other and the whole.</a:t>
            </a:r>
          </a:p>
          <a:p>
            <a:pPr lvl="0" rtl="0">
              <a:lnSpc>
                <a:spcPct val="109090"/>
              </a:lnSpc>
              <a:spcBef>
                <a:spcPts val="0"/>
              </a:spcBef>
              <a:spcAft>
                <a:spcPts val="800"/>
              </a:spcAft>
              <a:buClr>
                <a:srgbClr val="000000"/>
              </a:buClr>
              <a:buSzPct val="110000"/>
              <a:buFont typeface="Arial"/>
              <a:buNone/>
            </a:pPr>
            <a:r>
              <a:rPr lang="en" sz="1000" u="sng">
                <a:solidFill>
                  <a:srgbClr val="8A2003"/>
                </a:solidFill>
                <a:hlinkClick r:id="rId8"/>
              </a:rPr>
              <a:t>CCSS.ELA-Literacy.CCRA.R.6</a:t>
            </a:r>
            <a:r>
              <a:rPr lang="en" sz="1000">
                <a:solidFill>
                  <a:srgbClr val="3B3B3A"/>
                </a:solidFill>
              </a:rPr>
              <a:t> Assess how point of view or purpose shapes the content and style of a text.</a:t>
            </a:r>
          </a:p>
          <a:p>
            <a:pPr lvl="0" rtl="0">
              <a:lnSpc>
                <a:spcPct val="115000"/>
              </a:lnSpc>
              <a:spcBef>
                <a:spcPts val="1500"/>
              </a:spcBef>
              <a:spcAft>
                <a:spcPts val="400"/>
              </a:spcAft>
              <a:buClr>
                <a:srgbClr val="000000"/>
              </a:buClr>
              <a:buSzPct val="91666"/>
              <a:buFont typeface="Arial"/>
              <a:buNone/>
            </a:pPr>
            <a:r>
              <a:rPr lang="en" sz="1200" b="1">
                <a:solidFill>
                  <a:srgbClr val="3B3B3A"/>
                </a:solidFill>
              </a:rPr>
              <a:t>Integration of Knowledge and Ideas</a:t>
            </a:r>
          </a:p>
          <a:p>
            <a:pPr lvl="0" rtl="0">
              <a:lnSpc>
                <a:spcPct val="120000"/>
              </a:lnSpc>
              <a:spcBef>
                <a:spcPts val="0"/>
              </a:spcBef>
              <a:spcAft>
                <a:spcPts val="800"/>
              </a:spcAft>
              <a:buNone/>
            </a:pPr>
            <a:r>
              <a:rPr lang="en" sz="1000">
                <a:solidFill>
                  <a:srgbClr val="8A2003"/>
                </a:solidFill>
                <a:hlinkClick r:id="rId9"/>
              </a:rPr>
              <a:t>CCSS.ELA-Literacy.CCRA.R.7</a:t>
            </a:r>
            <a:r>
              <a:rPr lang="en" sz="1000">
                <a:solidFill>
                  <a:srgbClr val="3B3B3A"/>
                </a:solidFill>
              </a:rPr>
              <a:t> Integrate and evaluate content presented in diverse media and formats, including visually and quantitatively, as well as in words.</a:t>
            </a:r>
            <a:r>
              <a:rPr lang="en" sz="1000" baseline="30000">
                <a:solidFill>
                  <a:srgbClr val="3B3B3A"/>
                </a:solidFill>
              </a:rPr>
              <a:t>1</a:t>
            </a:r>
          </a:p>
          <a:p>
            <a:pPr lvl="0" rtl="0">
              <a:lnSpc>
                <a:spcPct val="120000"/>
              </a:lnSpc>
              <a:spcBef>
                <a:spcPts val="0"/>
              </a:spcBef>
              <a:spcAft>
                <a:spcPts val="800"/>
              </a:spcAft>
              <a:buNone/>
            </a:pPr>
            <a:r>
              <a:rPr lang="en" sz="1000">
                <a:solidFill>
                  <a:srgbClr val="8A2003"/>
                </a:solidFill>
                <a:hlinkClick r:id="rId10"/>
              </a:rPr>
              <a:t>CCSS.ELA-Literacy.CCRA.R.8</a:t>
            </a:r>
            <a:r>
              <a:rPr lang="en" sz="1000">
                <a:solidFill>
                  <a:srgbClr val="3B3B3A"/>
                </a:solidFill>
              </a:rPr>
              <a:t> Delineate and evaluate the argument and specific claims in a text, including the validity of the reasoning as well as the relevance and sufficiency of the evidence.</a:t>
            </a:r>
          </a:p>
          <a:p>
            <a:pPr lvl="0" rtl="0">
              <a:lnSpc>
                <a:spcPct val="120000"/>
              </a:lnSpc>
              <a:spcBef>
                <a:spcPts val="0"/>
              </a:spcBef>
              <a:spcAft>
                <a:spcPts val="800"/>
              </a:spcAft>
              <a:buNone/>
            </a:pPr>
            <a:r>
              <a:rPr lang="en" sz="1000">
                <a:solidFill>
                  <a:srgbClr val="8A2003"/>
                </a:solidFill>
                <a:hlinkClick r:id="rId11"/>
              </a:rPr>
              <a:t>CCSS.ELA-Literacy.CCRA.R.9</a:t>
            </a:r>
            <a:r>
              <a:rPr lang="en" sz="1000">
                <a:solidFill>
                  <a:srgbClr val="3B3B3A"/>
                </a:solidFill>
              </a:rPr>
              <a:t> Analyze how two or more texts address similar themes or topics in order to build knowledge or to compare the approaches the authors take.</a:t>
            </a:r>
          </a:p>
          <a:p>
            <a:pPr lvl="0" rtl="0">
              <a:lnSpc>
                <a:spcPct val="115000"/>
              </a:lnSpc>
              <a:spcBef>
                <a:spcPts val="1500"/>
              </a:spcBef>
              <a:spcAft>
                <a:spcPts val="400"/>
              </a:spcAft>
              <a:buClr>
                <a:srgbClr val="000000"/>
              </a:buClr>
              <a:buSzPct val="91666"/>
              <a:buFont typeface="Arial"/>
              <a:buNone/>
            </a:pPr>
            <a:r>
              <a:rPr lang="en" sz="1200" b="1">
                <a:solidFill>
                  <a:srgbClr val="3B3B3A"/>
                </a:solidFill>
              </a:rPr>
              <a:t>Range of Reading and Level of Text Complexity</a:t>
            </a:r>
          </a:p>
          <a:p>
            <a:pPr lvl="0" rtl="0">
              <a:lnSpc>
                <a:spcPct val="120000"/>
              </a:lnSpc>
              <a:spcBef>
                <a:spcPts val="0"/>
              </a:spcBef>
              <a:spcAft>
                <a:spcPts val="800"/>
              </a:spcAft>
              <a:buNone/>
            </a:pPr>
            <a:r>
              <a:rPr lang="en" sz="1000">
                <a:solidFill>
                  <a:srgbClr val="8A2003"/>
                </a:solidFill>
                <a:hlinkClick r:id="rId12"/>
              </a:rPr>
              <a:t>CCSS.ELA-Literacy.CCRA.R.10</a:t>
            </a:r>
            <a:r>
              <a:rPr lang="en" sz="1000">
                <a:solidFill>
                  <a:srgbClr val="3B3B3A"/>
                </a:solidFill>
              </a:rPr>
              <a:t> Read and comprehend complex literary and informational texts independently and proficiently.</a:t>
            </a:r>
          </a:p>
          <a:p>
            <a:endParaRPr lang="en" sz="1000">
              <a:solidFill>
                <a:srgbClr val="3B3B3A"/>
              </a:solidFill>
            </a:endParaRPr>
          </a:p>
          <a:p>
            <a:endParaRPr lang="en" sz="1000">
              <a:solidFill>
                <a:srgbClr val="3B3B3A"/>
              </a:solidFill>
            </a:endParaRPr>
          </a:p>
        </p:txBody>
      </p:sp>
      <p:sp>
        <p:nvSpPr>
          <p:cNvPr id="138" name="Shape 138"/>
          <p:cNvSpPr txBox="1"/>
          <p:nvPr/>
        </p:nvSpPr>
        <p:spPr>
          <a:xfrm rot="-1655985">
            <a:off x="1191520" y="2933488"/>
            <a:ext cx="6760959" cy="1947172"/>
          </a:xfrm>
          <a:prstGeom prst="rect">
            <a:avLst/>
          </a:prstGeom>
          <a:noFill/>
        </p:spPr>
        <p:txBody>
          <a:bodyPr lIns="91425" tIns="91425" rIns="91425" bIns="91425" anchor="t" anchorCtr="0">
            <a:noAutofit/>
          </a:bodyPr>
          <a:lstStyle/>
          <a:p>
            <a:pPr>
              <a:buNone/>
            </a:pPr>
            <a:r>
              <a:rPr lang="en" sz="9600">
                <a:solidFill>
                  <a:srgbClr val="FF0000"/>
                </a:solidFill>
              </a:rPr>
              <a:t>All of them!</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457200" y="1738325"/>
            <a:ext cx="8229600" cy="4829699"/>
          </a:xfrm>
          <a:prstGeom prst="rect">
            <a:avLst/>
          </a:prstGeom>
        </p:spPr>
        <p:txBody>
          <a:bodyPr lIns="91425" tIns="91425" rIns="91425" bIns="91425" anchor="t" anchorCtr="0">
            <a:noAutofit/>
          </a:bodyPr>
          <a:lstStyle/>
          <a:p>
            <a:pPr lvl="0" rtl="0">
              <a:buNone/>
            </a:pPr>
            <a:r>
              <a:rPr lang="en" sz="1800"/>
              <a:t>Key Ideas and Details: </a:t>
            </a:r>
            <a:r>
              <a:rPr lang="en" sz="1800" i="1">
                <a:solidFill>
                  <a:srgbClr val="000000"/>
                </a:solidFill>
              </a:rPr>
              <a:t>Analyze how and why individuals, events, or</a:t>
            </a:r>
          </a:p>
          <a:p>
            <a:pPr lvl="0" rtl="0">
              <a:buClr>
                <a:srgbClr val="000000"/>
              </a:buClr>
              <a:buSzPct val="61111"/>
              <a:buFont typeface="Arial"/>
              <a:buNone/>
            </a:pPr>
            <a:r>
              <a:rPr lang="en" sz="1800" i="1">
                <a:solidFill>
                  <a:srgbClr val="000000"/>
                </a:solidFill>
              </a:rPr>
              <a:t>ideas develop and interact over the course of a text.</a:t>
            </a:r>
          </a:p>
          <a:p>
            <a:endParaRPr lang="en" sz="1800" i="1">
              <a:solidFill>
                <a:srgbClr val="000000"/>
              </a:solidFill>
            </a:endParaRPr>
          </a:p>
          <a:p>
            <a:pPr lvl="0" rtl="0">
              <a:buClr>
                <a:srgbClr val="000000"/>
              </a:buClr>
              <a:buSzPct val="61111"/>
              <a:buFont typeface="Arial"/>
              <a:buNone/>
            </a:pPr>
            <a:r>
              <a:rPr lang="en" sz="1800"/>
              <a:t>Grades K-3</a:t>
            </a:r>
          </a:p>
          <a:p>
            <a:endParaRPr lang="en" sz="1800"/>
          </a:p>
          <a:p>
            <a:pPr lvl="0" rtl="0">
              <a:spcBef>
                <a:spcPts val="0"/>
              </a:spcBef>
              <a:buNone/>
            </a:pPr>
            <a:r>
              <a:rPr lang="en" sz="1800"/>
              <a:t>Graphic texts: • </a:t>
            </a:r>
            <a:r>
              <a:rPr lang="en" sz="1800" i="1"/>
              <a:t>The Arrival </a:t>
            </a:r>
            <a:r>
              <a:rPr lang="en" sz="1800"/>
              <a:t>by Tan  • </a:t>
            </a:r>
            <a:r>
              <a:rPr lang="en" sz="1800" i="1"/>
              <a:t>Sticky Burr</a:t>
            </a:r>
            <a:r>
              <a:rPr lang="en" sz="1800"/>
              <a:t> by Lechner</a:t>
            </a:r>
          </a:p>
          <a:p>
            <a:pPr lvl="0" rtl="0">
              <a:spcBef>
                <a:spcPts val="0"/>
              </a:spcBef>
              <a:buNone/>
            </a:pPr>
            <a:r>
              <a:rPr lang="en" sz="1800"/>
              <a:t>   • </a:t>
            </a:r>
            <a:r>
              <a:rPr lang="en" sz="1800" i="1"/>
              <a:t>To Dance: A Ballerina's Graphic Novel </a:t>
            </a:r>
            <a:r>
              <a:rPr lang="en" sz="1800"/>
              <a:t>by Siegel and Siegel    </a:t>
            </a:r>
          </a:p>
          <a:p>
            <a:endParaRPr lang="en" sz="1800"/>
          </a:p>
          <a:p>
            <a:pPr lvl="0" rtl="0">
              <a:spcBef>
                <a:spcPts val="0"/>
              </a:spcBef>
              <a:buNone/>
            </a:pPr>
            <a:r>
              <a:rPr lang="en" sz="1800"/>
              <a:t>Traditional texts: • </a:t>
            </a:r>
            <a:r>
              <a:rPr lang="en" sz="1800" i="1"/>
              <a:t>Are You My Mother?</a:t>
            </a:r>
            <a:r>
              <a:rPr lang="en" sz="1800"/>
              <a:t> by Eastman  </a:t>
            </a:r>
          </a:p>
          <a:p>
            <a:pPr lvl="0" rtl="0">
              <a:spcBef>
                <a:spcPts val="0"/>
              </a:spcBef>
              <a:buClr>
                <a:srgbClr val="000000"/>
              </a:buClr>
              <a:buSzPct val="61111"/>
              <a:buFont typeface="Arial"/>
              <a:buNone/>
            </a:pPr>
            <a:r>
              <a:rPr lang="en" sz="1800"/>
              <a:t>   • </a:t>
            </a:r>
            <a:r>
              <a:rPr lang="en" sz="1800" i="1"/>
              <a:t>The Story of Ruby Bridges </a:t>
            </a:r>
            <a:r>
              <a:rPr lang="en" sz="1800"/>
              <a:t>by Coles  • </a:t>
            </a:r>
            <a:r>
              <a:rPr lang="en" sz="1800" i="1"/>
              <a:t>Green Eggs and Ham </a:t>
            </a:r>
            <a:r>
              <a:rPr lang="en" sz="1800"/>
              <a:t>by Dr. Seuss   </a:t>
            </a:r>
          </a:p>
          <a:p>
            <a:endParaRPr lang="en" sz="1800"/>
          </a:p>
          <a:p>
            <a:pPr lvl="0">
              <a:buClr>
                <a:srgbClr val="000000"/>
              </a:buClr>
              <a:buSzPct val="61111"/>
              <a:buFont typeface="Arial"/>
              <a:buNone/>
            </a:pPr>
            <a:r>
              <a:rPr lang="en" sz="1800"/>
              <a:t>Activity: Draw a picture and write (or dictate) a description of the most important characters or characters in the story. Write, dictate, or draw events and ideas related to each character. Write or orally state how these characters, events, and ideas interact over the course of the text.</a:t>
            </a:r>
          </a:p>
        </p:txBody>
      </p:sp>
      <p:sp>
        <p:nvSpPr>
          <p:cNvPr id="144" name="Shape 144"/>
          <p:cNvSpPr/>
          <p:nvPr/>
        </p:nvSpPr>
        <p:spPr>
          <a:xfrm rot="455997">
            <a:off x="7517425" y="1607924"/>
            <a:ext cx="859749" cy="1318900"/>
          </a:xfrm>
          <a:prstGeom prst="rect">
            <a:avLst/>
          </a:prstGeom>
          <a:blipFill>
            <a:blip r:embed="rId3"/>
            <a:stretch>
              <a:fillRect/>
            </a:stretch>
          </a:blipFill>
        </p:spPr>
      </p:sp>
      <p:sp>
        <p:nvSpPr>
          <p:cNvPr id="145" name="Shape 145"/>
          <p:cNvSpPr/>
          <p:nvPr/>
        </p:nvSpPr>
        <p:spPr>
          <a:xfrm>
            <a:off x="7919800" y="2260575"/>
            <a:ext cx="940025" cy="1364699"/>
          </a:xfrm>
          <a:prstGeom prst="rect">
            <a:avLst/>
          </a:prstGeom>
          <a:blipFill>
            <a:blip r:embed="rId4"/>
            <a:stretch>
              <a:fillRect/>
            </a:stretch>
          </a:blipFill>
        </p:spPr>
      </p:sp>
      <p:sp>
        <p:nvSpPr>
          <p:cNvPr id="146" name="Shape 146"/>
          <p:cNvSpPr/>
          <p:nvPr/>
        </p:nvSpPr>
        <p:spPr>
          <a:xfrm rot="-522000">
            <a:off x="7118049" y="2608549"/>
            <a:ext cx="940025" cy="1415974"/>
          </a:xfrm>
          <a:prstGeom prst="rect">
            <a:avLst/>
          </a:prstGeom>
          <a:blipFill>
            <a:blip r:embed="rId5"/>
            <a:stretch>
              <a:fillRect/>
            </a:stretch>
          </a:blipFill>
        </p:spPr>
      </p:sp>
      <p:sp>
        <p:nvSpPr>
          <p:cNvPr id="147" name="Shape 147"/>
          <p:cNvSpPr txBox="1">
            <a:spLocks noGrp="1"/>
          </p:cNvSpPr>
          <p:nvPr>
            <p:ph type="title"/>
          </p:nvPr>
        </p:nvSpPr>
        <p:spPr>
          <a:xfrm>
            <a:off x="457200" y="315037"/>
            <a:ext cx="8229600" cy="1143000"/>
          </a:xfrm>
          <a:prstGeom prst="rect">
            <a:avLst/>
          </a:prstGeom>
        </p:spPr>
        <p:txBody>
          <a:bodyPr lIns="91425" tIns="91425" rIns="91425" bIns="91425" anchor="b" anchorCtr="0">
            <a:noAutofit/>
          </a:bodyPr>
          <a:lstStyle/>
          <a:p>
            <a:pPr lvl="0" rtl="0">
              <a:buNone/>
            </a:pPr>
            <a:r>
              <a:rPr lang="en"/>
              <a:t>Examples of addressing Standards using graphic and traditional texts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Clr>
                <a:srgbClr val="000000"/>
              </a:buClr>
              <a:buSzPct val="61111"/>
              <a:buFont typeface="Arial"/>
              <a:buNone/>
            </a:pPr>
            <a:r>
              <a:rPr lang="en" sz="1800"/>
              <a:t>Key Ideas and Details:</a:t>
            </a:r>
            <a:r>
              <a:rPr lang="en" sz="1800" i="1">
                <a:solidFill>
                  <a:srgbClr val="000000"/>
                </a:solidFill>
              </a:rPr>
              <a:t> Read closely to determine what the text says explicitly and to make logical inferences from it; cite specific textual evidence when writing or speaking to support conclusions drawn from the text.</a:t>
            </a:r>
          </a:p>
          <a:p>
            <a:endParaRPr lang="en" sz="1800" i="1">
              <a:solidFill>
                <a:srgbClr val="000000"/>
              </a:solidFill>
            </a:endParaRPr>
          </a:p>
          <a:p>
            <a:pPr lvl="0" rtl="0">
              <a:buClr>
                <a:srgbClr val="000000"/>
              </a:buClr>
              <a:buSzPct val="61111"/>
              <a:buFont typeface="Arial"/>
              <a:buNone/>
            </a:pPr>
            <a:r>
              <a:rPr lang="en" sz="1800"/>
              <a:t>Grades 6-12</a:t>
            </a:r>
          </a:p>
          <a:p>
            <a:endParaRPr lang="en" sz="1800"/>
          </a:p>
          <a:p>
            <a:pPr lvl="0" rtl="0">
              <a:spcBef>
                <a:spcPts val="0"/>
              </a:spcBef>
              <a:buNone/>
            </a:pPr>
            <a:r>
              <a:rPr lang="en" sz="1800"/>
              <a:t>Graphic texts: • </a:t>
            </a:r>
            <a:r>
              <a:rPr lang="en" sz="1800" i="1"/>
              <a:t>Identity Crisis </a:t>
            </a:r>
            <a:r>
              <a:rPr lang="en" sz="1800"/>
              <a:t>by Meltzer, Morales, &amp; Blair  </a:t>
            </a:r>
          </a:p>
          <a:p>
            <a:pPr lvl="0" rtl="0">
              <a:spcBef>
                <a:spcPts val="0"/>
              </a:spcBef>
              <a:buClr>
                <a:srgbClr val="000000"/>
              </a:buClr>
              <a:buSzPct val="61111"/>
              <a:buFont typeface="Arial"/>
              <a:buNone/>
            </a:pPr>
            <a:r>
              <a:rPr lang="en" sz="1800"/>
              <a:t>   • </a:t>
            </a:r>
            <a:r>
              <a:rPr lang="en" sz="1800" i="1"/>
              <a:t>The Homeland Directive </a:t>
            </a:r>
            <a:r>
              <a:rPr lang="en" sz="1800"/>
              <a:t>by Venditti and Huddleston</a:t>
            </a:r>
          </a:p>
          <a:p>
            <a:endParaRPr lang="en" sz="1800"/>
          </a:p>
          <a:p>
            <a:pPr lvl="0" rtl="0">
              <a:buClr>
                <a:srgbClr val="000000"/>
              </a:buClr>
              <a:buSzPct val="61111"/>
              <a:buFont typeface="Arial"/>
              <a:buNone/>
            </a:pPr>
            <a:r>
              <a:rPr lang="en" sz="1800"/>
              <a:t>Traditional texts: • </a:t>
            </a:r>
            <a:r>
              <a:rPr lang="en" sz="1800" i="1"/>
              <a:t>Alice in Wonderland </a:t>
            </a:r>
            <a:r>
              <a:rPr lang="en" sz="1800"/>
              <a:t>by Carroll  • </a:t>
            </a:r>
            <a:r>
              <a:rPr lang="en" sz="1800" i="1"/>
              <a:t>Native Son </a:t>
            </a:r>
            <a:r>
              <a:rPr lang="en" sz="1800"/>
              <a:t>by Wright  </a:t>
            </a:r>
          </a:p>
          <a:p>
            <a:endParaRPr lang="en" sz="1800"/>
          </a:p>
          <a:p>
            <a:pPr lvl="0" rtl="0">
              <a:buNone/>
            </a:pPr>
            <a:r>
              <a:rPr lang="en" sz="1800"/>
              <a:t>Activity: The suggested texts are high-quality texts for teaching inference, especially reliance on textual evidence that builds to support plot twists and turns. Have students create a T-chart. Ask students to list the “INFERENCES” they are forming as they read on the left side of the T-chart. Then, on the right side of the T-chart, students can list the “TEXTUAL EVIDENCE” that supports their inferences.</a:t>
            </a:r>
          </a:p>
          <a:p>
            <a:endParaRPr lang="en" sz="1800"/>
          </a:p>
        </p:txBody>
      </p:sp>
      <p:sp>
        <p:nvSpPr>
          <p:cNvPr id="153" name="Shape 153"/>
          <p:cNvSpPr/>
          <p:nvPr/>
        </p:nvSpPr>
        <p:spPr>
          <a:xfrm rot="624001">
            <a:off x="7718599" y="2589925"/>
            <a:ext cx="911125" cy="1343951"/>
          </a:xfrm>
          <a:prstGeom prst="rect">
            <a:avLst/>
          </a:prstGeom>
          <a:blipFill>
            <a:blip r:embed="rId3"/>
            <a:stretch>
              <a:fillRect/>
            </a:stretch>
          </a:blipFill>
        </p:spPr>
      </p:sp>
      <p:sp>
        <p:nvSpPr>
          <p:cNvPr id="154" name="Shape 154"/>
          <p:cNvSpPr/>
          <p:nvPr/>
        </p:nvSpPr>
        <p:spPr>
          <a:xfrm rot="-318001">
            <a:off x="6675175" y="2570299"/>
            <a:ext cx="911125" cy="1383199"/>
          </a:xfrm>
          <a:prstGeom prst="rect">
            <a:avLst/>
          </a:prstGeom>
          <a:blipFill>
            <a:blip r:embed="rId4"/>
            <a:stretch>
              <a:fillRect/>
            </a:stretch>
          </a:blipFill>
        </p:spPr>
      </p:sp>
      <p:sp>
        <p:nvSpPr>
          <p:cNvPr id="155" name="Shape 155"/>
          <p:cNvSpPr txBox="1">
            <a:spLocks noGrp="1"/>
          </p:cNvSpPr>
          <p:nvPr>
            <p:ph type="title"/>
          </p:nvPr>
        </p:nvSpPr>
        <p:spPr>
          <a:xfrm>
            <a:off x="457200" y="315037"/>
            <a:ext cx="8229600" cy="1143000"/>
          </a:xfrm>
          <a:prstGeom prst="rect">
            <a:avLst/>
          </a:prstGeom>
        </p:spPr>
        <p:txBody>
          <a:bodyPr lIns="91425" tIns="91425" rIns="91425" bIns="91425" anchor="b" anchorCtr="0">
            <a:noAutofit/>
          </a:bodyPr>
          <a:lstStyle/>
          <a:p>
            <a:pPr lvl="0" rtl="0">
              <a:buNone/>
            </a:pPr>
            <a:r>
              <a:rPr lang="en"/>
              <a:t>Examples of addressing Standards using graphic and traditional texts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457200" y="1582750"/>
            <a:ext cx="8229600" cy="5048999"/>
          </a:xfrm>
          <a:prstGeom prst="rect">
            <a:avLst/>
          </a:prstGeom>
        </p:spPr>
        <p:txBody>
          <a:bodyPr lIns="91425" tIns="91425" rIns="91425" bIns="91425" anchor="t" anchorCtr="0">
            <a:noAutofit/>
          </a:bodyPr>
          <a:lstStyle/>
          <a:p>
            <a:pPr lvl="0" rtl="0">
              <a:buClr>
                <a:srgbClr val="000000"/>
              </a:buClr>
              <a:buSzPct val="61111"/>
              <a:buFont typeface="Arial"/>
              <a:buNone/>
            </a:pPr>
            <a:r>
              <a:rPr lang="en" sz="1800"/>
              <a:t>Integration of Knowledge and Ideas: </a:t>
            </a:r>
            <a:r>
              <a:rPr lang="en" sz="1800" i="1"/>
              <a:t>Integrate and evaluate content presented in diverse media and formats, including visually and quantitatively, as well as in words.</a:t>
            </a:r>
          </a:p>
          <a:p>
            <a:endParaRPr lang="en" sz="1800" i="1"/>
          </a:p>
          <a:p>
            <a:pPr lvl="0" rtl="0">
              <a:buClr>
                <a:srgbClr val="000000"/>
              </a:buClr>
              <a:buSzPct val="61111"/>
              <a:buFont typeface="Arial"/>
              <a:buNone/>
            </a:pPr>
            <a:r>
              <a:rPr lang="en" sz="1800"/>
              <a:t>Grades 3-5</a:t>
            </a:r>
          </a:p>
          <a:p>
            <a:endParaRPr lang="en" sz="1800"/>
          </a:p>
          <a:p>
            <a:pPr lvl="0" rtl="0">
              <a:spcBef>
                <a:spcPts val="0"/>
              </a:spcBef>
              <a:buNone/>
            </a:pPr>
            <a:r>
              <a:rPr lang="en" sz="1800"/>
              <a:t>Graphic texts: • </a:t>
            </a:r>
            <a:r>
              <a:rPr lang="en" sz="1800" i="1"/>
              <a:t>The Secret Science Alliance </a:t>
            </a:r>
            <a:r>
              <a:rPr lang="en" sz="1800"/>
              <a:t>by Davis   </a:t>
            </a:r>
          </a:p>
          <a:p>
            <a:pPr lvl="0" rtl="0">
              <a:spcBef>
                <a:spcPts val="0"/>
              </a:spcBef>
              <a:buNone/>
            </a:pPr>
            <a:r>
              <a:rPr lang="en" sz="1800"/>
              <a:t>   • </a:t>
            </a:r>
            <a:r>
              <a:rPr lang="en" sz="1800" i="1"/>
              <a:t>Howtoons! The Possibilities are Endless </a:t>
            </a:r>
            <a:r>
              <a:rPr lang="en" sz="1800"/>
              <a:t>by Griffith, </a:t>
            </a:r>
          </a:p>
          <a:p>
            <a:pPr lvl="0" rtl="0">
              <a:spcBef>
                <a:spcPts val="0"/>
              </a:spcBef>
              <a:buNone/>
            </a:pPr>
            <a:r>
              <a:rPr lang="en" sz="1800"/>
              <a:t>     Bonsen, &amp; Dragotta</a:t>
            </a:r>
          </a:p>
          <a:p>
            <a:endParaRPr lang="en" sz="1800"/>
          </a:p>
          <a:p>
            <a:pPr lvl="0" rtl="0">
              <a:spcBef>
                <a:spcPts val="0"/>
              </a:spcBef>
              <a:buNone/>
            </a:pPr>
            <a:r>
              <a:rPr lang="en" sz="1800"/>
              <a:t>Traditional texts: • </a:t>
            </a:r>
            <a:r>
              <a:rPr lang="en" sz="1800" i="1"/>
              <a:t>My Librarian is a Camel </a:t>
            </a:r>
            <a:r>
              <a:rPr lang="en" sz="1800"/>
              <a:t>by Margriet   </a:t>
            </a:r>
          </a:p>
          <a:p>
            <a:pPr lvl="0" rtl="0">
              <a:spcBef>
                <a:spcPts val="0"/>
              </a:spcBef>
              <a:buClr>
                <a:srgbClr val="000000"/>
              </a:buClr>
              <a:buSzPct val="61111"/>
              <a:buFont typeface="Arial"/>
              <a:buNone/>
            </a:pPr>
            <a:r>
              <a:rPr lang="en" sz="1800"/>
              <a:t>   • </a:t>
            </a:r>
            <a:r>
              <a:rPr lang="en" sz="1800" i="1"/>
              <a:t>About Time: A First Look at Time and Clocks </a:t>
            </a:r>
            <a:r>
              <a:rPr lang="en" sz="1800"/>
              <a:t>by </a:t>
            </a:r>
            <a:r>
              <a:rPr lang="en" sz="1800">
                <a:solidFill>
                  <a:srgbClr val="000000"/>
                </a:solidFill>
              </a:rPr>
              <a:t>Koscielniak</a:t>
            </a:r>
          </a:p>
          <a:p>
            <a:endParaRPr lang="en" sz="1800">
              <a:solidFill>
                <a:srgbClr val="000000"/>
              </a:solidFill>
            </a:endParaRPr>
          </a:p>
          <a:p>
            <a:pPr lvl="0">
              <a:buClr>
                <a:srgbClr val="000000"/>
              </a:buClr>
              <a:buSzPct val="61111"/>
              <a:buFont typeface="Arial"/>
              <a:buNone/>
            </a:pPr>
            <a:r>
              <a:rPr lang="en" sz="1800"/>
              <a:t>Activity: To help students notice unique format choices, take a book walk as a class, pointing out each time you notice a new formatting choice. Then, as students read the texts on their own, ask them to go on a treasure hunt, searching for even more unique choices and decisions made by the author. Have students share what they find.</a:t>
            </a:r>
          </a:p>
        </p:txBody>
      </p:sp>
      <p:sp>
        <p:nvSpPr>
          <p:cNvPr id="161" name="Shape 161"/>
          <p:cNvSpPr/>
          <p:nvPr/>
        </p:nvSpPr>
        <p:spPr>
          <a:xfrm rot="1157971">
            <a:off x="7452309" y="2896589"/>
            <a:ext cx="1141272" cy="1614224"/>
          </a:xfrm>
          <a:prstGeom prst="rect">
            <a:avLst/>
          </a:prstGeom>
          <a:blipFill>
            <a:blip r:embed="rId3"/>
            <a:stretch>
              <a:fillRect/>
            </a:stretch>
          </a:blipFill>
        </p:spPr>
      </p:sp>
      <p:sp>
        <p:nvSpPr>
          <p:cNvPr id="162" name="Shape 162"/>
          <p:cNvSpPr/>
          <p:nvPr/>
        </p:nvSpPr>
        <p:spPr>
          <a:xfrm>
            <a:off x="6342000" y="2445974"/>
            <a:ext cx="1166649" cy="1576875"/>
          </a:xfrm>
          <a:prstGeom prst="rect">
            <a:avLst/>
          </a:prstGeom>
          <a:blipFill>
            <a:blip r:embed="rId4"/>
            <a:stretch>
              <a:fillRect/>
            </a:stretch>
          </a:blipFill>
        </p:spPr>
      </p:sp>
      <p:sp>
        <p:nvSpPr>
          <p:cNvPr id="163" name="Shape 163"/>
          <p:cNvSpPr txBox="1">
            <a:spLocks noGrp="1"/>
          </p:cNvSpPr>
          <p:nvPr>
            <p:ph type="title"/>
          </p:nvPr>
        </p:nvSpPr>
        <p:spPr>
          <a:xfrm>
            <a:off x="457200" y="315037"/>
            <a:ext cx="8229600" cy="1143000"/>
          </a:xfrm>
          <a:prstGeom prst="rect">
            <a:avLst/>
          </a:prstGeom>
        </p:spPr>
        <p:txBody>
          <a:bodyPr lIns="91425" tIns="91425" rIns="91425" bIns="91425" anchor="b" anchorCtr="0">
            <a:noAutofit/>
          </a:bodyPr>
          <a:lstStyle/>
          <a:p>
            <a:pPr lvl="0" rtl="0">
              <a:buNone/>
            </a:pPr>
            <a:r>
              <a:rPr lang="en"/>
              <a:t>Examples of addressing Standards using graphic and traditional texts</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sz="1800"/>
              <a:t>Integration of Knowledge and Ideas: </a:t>
            </a:r>
            <a:r>
              <a:rPr lang="en" sz="1800" i="1"/>
              <a:t>Analyze how two or more texts address similar themes or topics to build knowledge or to compare the approaches the authors take.</a:t>
            </a:r>
          </a:p>
          <a:p>
            <a:endParaRPr lang="en" sz="1800" i="1"/>
          </a:p>
          <a:p>
            <a:pPr lvl="0" rtl="0">
              <a:buNone/>
            </a:pPr>
            <a:r>
              <a:rPr lang="en" sz="1800"/>
              <a:t>Grades 6-12</a:t>
            </a:r>
          </a:p>
          <a:p>
            <a:endParaRPr lang="en" sz="1800"/>
          </a:p>
          <a:p>
            <a:pPr lvl="0" rtl="0">
              <a:spcBef>
                <a:spcPts val="0"/>
              </a:spcBef>
              <a:buNone/>
            </a:pPr>
            <a:r>
              <a:rPr lang="en" sz="1800"/>
              <a:t>Graphic texts: • </a:t>
            </a:r>
            <a:r>
              <a:rPr lang="en" sz="1800" i="1"/>
              <a:t>Maus I </a:t>
            </a:r>
            <a:r>
              <a:rPr lang="en" sz="1800"/>
              <a:t>by Spiegelman   </a:t>
            </a:r>
          </a:p>
          <a:p>
            <a:pPr lvl="0" rtl="0">
              <a:spcBef>
                <a:spcPts val="0"/>
              </a:spcBef>
              <a:buNone/>
            </a:pPr>
            <a:r>
              <a:rPr lang="en" sz="1800"/>
              <a:t>   • </a:t>
            </a:r>
            <a:r>
              <a:rPr lang="en" sz="1800" i="1"/>
              <a:t>Superman Birthright</a:t>
            </a:r>
            <a:r>
              <a:rPr lang="en" sz="1800"/>
              <a:t> by Waid, Yu, &amp; Alanguilan</a:t>
            </a:r>
          </a:p>
          <a:p>
            <a:endParaRPr lang="en" sz="1800"/>
          </a:p>
          <a:p>
            <a:pPr lvl="0" rtl="0">
              <a:spcBef>
                <a:spcPts val="0"/>
              </a:spcBef>
              <a:buNone/>
            </a:pPr>
            <a:r>
              <a:rPr lang="en" sz="1800"/>
              <a:t>Traditional texts: • </a:t>
            </a:r>
            <a:r>
              <a:rPr lang="en" sz="1800" i="1"/>
              <a:t>The Outsiders</a:t>
            </a:r>
            <a:r>
              <a:rPr lang="en" sz="1800"/>
              <a:t> by Hinton   </a:t>
            </a:r>
          </a:p>
          <a:p>
            <a:pPr lvl="0" rtl="0">
              <a:spcBef>
                <a:spcPts val="0"/>
              </a:spcBef>
              <a:buNone/>
            </a:pPr>
            <a:r>
              <a:rPr lang="en" sz="1800"/>
              <a:t>   • </a:t>
            </a:r>
            <a:r>
              <a:rPr lang="en" sz="1800" i="1"/>
              <a:t>The Diary of a Young Girl</a:t>
            </a:r>
            <a:r>
              <a:rPr lang="en" sz="1800"/>
              <a:t> by Frank</a:t>
            </a:r>
          </a:p>
          <a:p>
            <a:endParaRPr lang="en" sz="1800"/>
          </a:p>
          <a:p>
            <a:pPr lvl="0" rtl="0">
              <a:buNone/>
            </a:pPr>
            <a:r>
              <a:rPr lang="en" sz="1800"/>
              <a:t>Activity: Perfect for pairing a graphic novel with a traditional text-only novel, this CCS is best handled by encouraging students to create a Word or Excel document that highlights the themes or topics found in each text. When their documents have been completed, ask students to write an essay that compares the approaches of each author.</a:t>
            </a:r>
          </a:p>
          <a:p>
            <a:endParaRPr lang="en" sz="1800"/>
          </a:p>
          <a:p>
            <a:endParaRPr lang="en" sz="1800"/>
          </a:p>
        </p:txBody>
      </p:sp>
      <p:sp>
        <p:nvSpPr>
          <p:cNvPr id="169" name="Shape 169"/>
          <p:cNvSpPr txBox="1">
            <a:spLocks noGrp="1"/>
          </p:cNvSpPr>
          <p:nvPr>
            <p:ph type="title"/>
          </p:nvPr>
        </p:nvSpPr>
        <p:spPr>
          <a:xfrm>
            <a:off x="457200" y="315037"/>
            <a:ext cx="8229600" cy="1143000"/>
          </a:xfrm>
          <a:prstGeom prst="rect">
            <a:avLst/>
          </a:prstGeom>
        </p:spPr>
        <p:txBody>
          <a:bodyPr lIns="91425" tIns="91425" rIns="91425" bIns="91425" anchor="b" anchorCtr="0">
            <a:noAutofit/>
          </a:bodyPr>
          <a:lstStyle/>
          <a:p>
            <a:pPr lvl="0" rtl="0">
              <a:buNone/>
            </a:pPr>
            <a:r>
              <a:rPr lang="en"/>
              <a:t>Examples of addressing Standards using graphic and traditional texts</a:t>
            </a:r>
          </a:p>
        </p:txBody>
      </p:sp>
      <p:sp>
        <p:nvSpPr>
          <p:cNvPr id="170" name="Shape 170"/>
          <p:cNvSpPr/>
          <p:nvPr/>
        </p:nvSpPr>
        <p:spPr>
          <a:xfrm>
            <a:off x="5979325" y="2493975"/>
            <a:ext cx="1152725" cy="1607275"/>
          </a:xfrm>
          <a:prstGeom prst="rect">
            <a:avLst/>
          </a:prstGeom>
          <a:blipFill>
            <a:blip r:embed="rId3"/>
            <a:stretch>
              <a:fillRect/>
            </a:stretch>
          </a:blipFill>
        </p:spPr>
      </p:sp>
      <p:sp>
        <p:nvSpPr>
          <p:cNvPr id="171" name="Shape 171"/>
          <p:cNvSpPr/>
          <p:nvPr/>
        </p:nvSpPr>
        <p:spPr>
          <a:xfrm rot="917999">
            <a:off x="7214249" y="2642224"/>
            <a:ext cx="1157674" cy="1795675"/>
          </a:xfrm>
          <a:prstGeom prst="rect">
            <a:avLst/>
          </a:prstGeom>
          <a:blipFill>
            <a:blip r:embed="rId4"/>
            <a:stretch>
              <a:fillRect/>
            </a:stretch>
          </a:blipFill>
        </p:spPr>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457200" y="59087"/>
            <a:ext cx="8229600" cy="1143000"/>
          </a:xfrm>
          <a:prstGeom prst="rect">
            <a:avLst/>
          </a:prstGeom>
        </p:spPr>
        <p:txBody>
          <a:bodyPr lIns="91425" tIns="91425" rIns="91425" bIns="91425" anchor="b" anchorCtr="0">
            <a:noAutofit/>
          </a:bodyPr>
          <a:lstStyle/>
          <a:p>
            <a:pPr>
              <a:buNone/>
            </a:pPr>
            <a:r>
              <a:rPr lang="en"/>
              <a:t>The Takeaway...</a:t>
            </a:r>
          </a:p>
        </p:txBody>
      </p:sp>
      <p:sp>
        <p:nvSpPr>
          <p:cNvPr id="177" name="Shape 177"/>
          <p:cNvSpPr txBox="1">
            <a:spLocks noGrp="1"/>
          </p:cNvSpPr>
          <p:nvPr>
            <p:ph type="body" idx="1"/>
          </p:nvPr>
        </p:nvSpPr>
        <p:spPr>
          <a:xfrm>
            <a:off x="457200" y="1417650"/>
            <a:ext cx="8229600" cy="1554599"/>
          </a:xfrm>
          <a:prstGeom prst="rect">
            <a:avLst/>
          </a:prstGeom>
        </p:spPr>
        <p:txBody>
          <a:bodyPr lIns="91425" tIns="91425" rIns="91425" bIns="91425" anchor="t" anchorCtr="0">
            <a:noAutofit/>
          </a:bodyPr>
          <a:lstStyle/>
          <a:p>
            <a:pPr lvl="0" algn="ctr" rtl="0">
              <a:buNone/>
            </a:pPr>
            <a:r>
              <a:rPr lang="en"/>
              <a:t>Graphic novels are complex texts,</a:t>
            </a:r>
          </a:p>
          <a:p>
            <a:pPr lvl="0" algn="ctr" rtl="0">
              <a:buNone/>
            </a:pPr>
            <a:r>
              <a:rPr lang="en"/>
              <a:t>uniquely suited for addressing</a:t>
            </a:r>
          </a:p>
          <a:p>
            <a:pPr algn="ctr">
              <a:buNone/>
            </a:pPr>
            <a:r>
              <a:rPr lang="en"/>
              <a:t>Common Core Reading standards.</a:t>
            </a:r>
          </a:p>
        </p:txBody>
      </p:sp>
      <p:sp>
        <p:nvSpPr>
          <p:cNvPr id="178" name="Shape 178"/>
          <p:cNvSpPr/>
          <p:nvPr/>
        </p:nvSpPr>
        <p:spPr>
          <a:xfrm>
            <a:off x="3282650" y="4952175"/>
            <a:ext cx="2411699" cy="1002925"/>
          </a:xfrm>
          <a:prstGeom prst="rect">
            <a:avLst/>
          </a:prstGeom>
          <a:blipFill>
            <a:blip r:embed="rId3"/>
            <a:stretch>
              <a:fillRect/>
            </a:stretch>
          </a:blipFill>
          <a:ln>
            <a:noFill/>
          </a:ln>
        </p:spPr>
      </p:sp>
      <p:sp>
        <p:nvSpPr>
          <p:cNvPr id="179" name="Shape 179"/>
          <p:cNvSpPr txBox="1"/>
          <p:nvPr/>
        </p:nvSpPr>
        <p:spPr>
          <a:xfrm>
            <a:off x="2379925" y="5911025"/>
            <a:ext cx="4298100" cy="852299"/>
          </a:xfrm>
          <a:prstGeom prst="rect">
            <a:avLst/>
          </a:prstGeom>
          <a:noFill/>
        </p:spPr>
        <p:txBody>
          <a:bodyPr lIns="91425" tIns="91425" rIns="91425" bIns="91425" anchor="t" anchorCtr="0">
            <a:noAutofit/>
          </a:bodyPr>
          <a:lstStyle/>
          <a:p>
            <a:pPr algn="ctr">
              <a:buNone/>
            </a:pPr>
            <a:r>
              <a:rPr lang="en"/>
              <a:t>Much more information at </a:t>
            </a:r>
            <a:r>
              <a:rPr lang="en" sz="2400"/>
              <a:t>www.ReadingWithPictures.org</a:t>
            </a:r>
          </a:p>
        </p:txBody>
      </p:sp>
      <p:grpSp>
        <p:nvGrpSpPr>
          <p:cNvPr id="180" name="Shape 180"/>
          <p:cNvGrpSpPr/>
          <p:nvPr/>
        </p:nvGrpSpPr>
        <p:grpSpPr>
          <a:xfrm>
            <a:off x="1741177" y="3187810"/>
            <a:ext cx="5765929" cy="1189140"/>
            <a:chOff x="1289775" y="3113774"/>
            <a:chExt cx="6504151" cy="1440334"/>
          </a:xfrm>
        </p:grpSpPr>
        <p:sp>
          <p:nvSpPr>
            <p:cNvPr id="181" name="Shape 181"/>
            <p:cNvSpPr/>
            <p:nvPr/>
          </p:nvSpPr>
          <p:spPr>
            <a:xfrm>
              <a:off x="3541225" y="3390712"/>
              <a:ext cx="1160149" cy="1143000"/>
            </a:xfrm>
            <a:prstGeom prst="rect">
              <a:avLst/>
            </a:prstGeom>
            <a:blipFill>
              <a:blip r:embed="rId4"/>
              <a:stretch>
                <a:fillRect/>
              </a:stretch>
            </a:blipFill>
          </p:spPr>
        </p:sp>
        <p:sp>
          <p:nvSpPr>
            <p:cNvPr id="182" name="Shape 182"/>
            <p:cNvSpPr/>
            <p:nvPr/>
          </p:nvSpPr>
          <p:spPr>
            <a:xfrm rot="-359991">
              <a:off x="2603845" y="3233070"/>
              <a:ext cx="933233" cy="1275759"/>
            </a:xfrm>
            <a:prstGeom prst="rect">
              <a:avLst/>
            </a:prstGeom>
            <a:blipFill>
              <a:blip r:embed="rId5"/>
              <a:stretch>
                <a:fillRect/>
              </a:stretch>
            </a:blipFill>
          </p:spPr>
        </p:sp>
        <p:sp>
          <p:nvSpPr>
            <p:cNvPr id="183" name="Shape 183"/>
            <p:cNvSpPr/>
            <p:nvPr/>
          </p:nvSpPr>
          <p:spPr>
            <a:xfrm rot="834003">
              <a:off x="4780290" y="3235398"/>
              <a:ext cx="1155996" cy="1176676"/>
            </a:xfrm>
            <a:prstGeom prst="rect">
              <a:avLst/>
            </a:prstGeom>
            <a:blipFill>
              <a:blip r:embed="rId6"/>
              <a:stretch>
                <a:fillRect/>
              </a:stretch>
            </a:blipFill>
            <a:ln>
              <a:noFill/>
            </a:ln>
          </p:spPr>
        </p:sp>
        <p:sp>
          <p:nvSpPr>
            <p:cNvPr id="184" name="Shape 184"/>
            <p:cNvSpPr/>
            <p:nvPr/>
          </p:nvSpPr>
          <p:spPr>
            <a:xfrm>
              <a:off x="5886525" y="3497025"/>
              <a:ext cx="1907401" cy="930350"/>
            </a:xfrm>
            <a:prstGeom prst="rect">
              <a:avLst/>
            </a:prstGeom>
            <a:blipFill>
              <a:blip r:embed="rId7"/>
              <a:stretch>
                <a:fillRect/>
              </a:stretch>
            </a:blipFill>
            <a:ln>
              <a:noFill/>
            </a:ln>
          </p:spPr>
        </p:sp>
        <p:sp>
          <p:nvSpPr>
            <p:cNvPr id="185" name="Shape 185"/>
            <p:cNvSpPr/>
            <p:nvPr/>
          </p:nvSpPr>
          <p:spPr>
            <a:xfrm>
              <a:off x="1289775" y="3455051"/>
              <a:ext cx="1404825" cy="930350"/>
            </a:xfrm>
            <a:prstGeom prst="rect">
              <a:avLst/>
            </a:prstGeom>
            <a:blipFill>
              <a:blip r:embed="rId8"/>
              <a:stretch>
                <a:fillRect/>
              </a:stretch>
            </a:blipFill>
          </p:spPr>
        </p:sp>
      </p:gr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23525" y="1754575"/>
            <a:ext cx="8431800" cy="2501699"/>
          </a:xfrm>
          <a:prstGeom prst="rect">
            <a:avLst/>
          </a:prstGeom>
        </p:spPr>
        <p:txBody>
          <a:bodyPr lIns="91425" tIns="91425" rIns="91425" bIns="91425" anchor="t" anchorCtr="0">
            <a:noAutofit/>
          </a:bodyPr>
          <a:lstStyle/>
          <a:p>
            <a:pPr lvl="0" rtl="0">
              <a:spcBef>
                <a:spcPts val="0"/>
              </a:spcBef>
              <a:buClr>
                <a:srgbClr val="000000"/>
              </a:buClr>
              <a:buSzPct val="45833"/>
              <a:buFont typeface="Arial"/>
              <a:buNone/>
            </a:pPr>
            <a:r>
              <a:rPr lang="en" sz="2400"/>
              <a:t>• Identify the skills and knowledge students will need for college and the 21st century workplace</a:t>
            </a:r>
          </a:p>
          <a:p>
            <a:endParaRPr lang="en" sz="2400"/>
          </a:p>
          <a:p>
            <a:pPr lvl="0" rtl="0">
              <a:spcBef>
                <a:spcPts val="0"/>
              </a:spcBef>
              <a:buClr>
                <a:srgbClr val="000000"/>
              </a:buClr>
              <a:buSzPct val="45833"/>
              <a:buFont typeface="Arial"/>
              <a:buNone/>
            </a:pPr>
            <a:r>
              <a:rPr lang="en" sz="2400"/>
              <a:t>• Standards for English Language Arts and Mathematics</a:t>
            </a:r>
          </a:p>
          <a:p>
            <a:endParaRPr lang="en" sz="2400"/>
          </a:p>
          <a:p>
            <a:pPr lvl="0" rtl="0">
              <a:lnSpc>
                <a:spcPct val="100000"/>
              </a:lnSpc>
              <a:spcBef>
                <a:spcPts val="0"/>
              </a:spcBef>
              <a:spcAft>
                <a:spcPts val="0"/>
              </a:spcAft>
              <a:buNone/>
            </a:pPr>
            <a:r>
              <a:rPr lang="en" sz="2400"/>
              <a:t>• Developed by teachers, parents, administrators, and experts, led by the National Governors Association</a:t>
            </a:r>
          </a:p>
          <a:p>
            <a:endParaRPr lang="en" sz="2400"/>
          </a:p>
          <a:p>
            <a:endParaRPr lang="en" sz="2400"/>
          </a:p>
          <a:p>
            <a:endParaRPr lang="en" sz="2400"/>
          </a:p>
        </p:txBody>
      </p:sp>
      <p:sp>
        <p:nvSpPr>
          <p:cNvPr id="30" name="Shape 30"/>
          <p:cNvSpPr txBox="1">
            <a:spLocks noGrp="1"/>
          </p:cNvSpPr>
          <p:nvPr>
            <p:ph type="title"/>
          </p:nvPr>
        </p:nvSpPr>
        <p:spPr>
          <a:xfrm>
            <a:off x="457200" y="389200"/>
            <a:ext cx="8229600" cy="1085399"/>
          </a:xfrm>
          <a:prstGeom prst="rect">
            <a:avLst/>
          </a:prstGeom>
        </p:spPr>
        <p:txBody>
          <a:bodyPr lIns="91425" tIns="91425" rIns="91425" bIns="91425" anchor="b" anchorCtr="0">
            <a:noAutofit/>
          </a:bodyPr>
          <a:lstStyle/>
          <a:p>
            <a:pPr lvl="0" rtl="0">
              <a:buNone/>
            </a:pPr>
            <a:r>
              <a:rPr lang="en"/>
              <a:t>
</a:t>
            </a:r>
          </a:p>
          <a:p>
            <a:pPr lvl="0" rtl="0">
              <a:buNone/>
            </a:pPr>
            <a:r>
              <a:rPr lang="en"/>
              <a:t>What are the Common Core State Standards?</a:t>
            </a:r>
          </a:p>
        </p:txBody>
      </p:sp>
      <p:sp>
        <p:nvSpPr>
          <p:cNvPr id="31" name="Shape 31"/>
          <p:cNvSpPr txBox="1"/>
          <p:nvPr/>
        </p:nvSpPr>
        <p:spPr>
          <a:xfrm>
            <a:off x="423525" y="4448800"/>
            <a:ext cx="6243000" cy="1639200"/>
          </a:xfrm>
          <a:prstGeom prst="rect">
            <a:avLst/>
          </a:prstGeom>
          <a:noFill/>
        </p:spPr>
        <p:txBody>
          <a:bodyPr lIns="91425" tIns="91425" rIns="91425" bIns="91425" anchor="t" anchorCtr="0">
            <a:noAutofit/>
          </a:bodyPr>
          <a:lstStyle/>
          <a:p>
            <a:pPr lvl="0" rtl="0">
              <a:buClr>
                <a:srgbClr val="000000"/>
              </a:buClr>
              <a:buSzPct val="45833"/>
              <a:buFont typeface="Arial"/>
              <a:buNone/>
            </a:pPr>
            <a:r>
              <a:rPr lang="en" sz="2400">
                <a:solidFill>
                  <a:schemeClr val="dk1"/>
                </a:solidFill>
              </a:rPr>
              <a:t>• </a:t>
            </a:r>
            <a:r>
              <a:rPr lang="en" sz="2400">
                <a:solidFill>
                  <a:srgbClr val="3B3B3A"/>
                </a:solidFill>
              </a:rPr>
              <a:t>Forty-five states, the District of Columbia, four territories, and the Department of Defense Education Activity have adopted the Common Core State Standards.</a:t>
            </a:r>
          </a:p>
          <a:p>
            <a:endParaRPr lang="en" sz="2400">
              <a:solidFill>
                <a:srgbClr val="3B3B3A"/>
              </a:solidFill>
            </a:endParaRPr>
          </a:p>
        </p:txBody>
      </p:sp>
      <p:sp>
        <p:nvSpPr>
          <p:cNvPr id="32" name="Shape 32"/>
          <p:cNvSpPr/>
          <p:nvPr/>
        </p:nvSpPr>
        <p:spPr>
          <a:xfrm>
            <a:off x="6451050" y="4536250"/>
            <a:ext cx="2451425" cy="2006099"/>
          </a:xfrm>
          <a:prstGeom prst="rect">
            <a:avLst/>
          </a:prstGeom>
          <a:blipFill>
            <a:blip r:embed="rId3"/>
            <a:stretch>
              <a:fillRect/>
            </a:stretch>
          </a:blipFill>
          <a:ln>
            <a:noFill/>
          </a:ln>
        </p:spPr>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457200" y="1539525"/>
            <a:ext cx="8142600" cy="4209600"/>
          </a:xfrm>
          <a:prstGeom prst="rect">
            <a:avLst/>
          </a:prstGeom>
        </p:spPr>
        <p:txBody>
          <a:bodyPr lIns="91425" tIns="91425" rIns="91425" bIns="91425" anchor="t" anchorCtr="0">
            <a:noAutofit/>
          </a:bodyPr>
          <a:lstStyle/>
          <a:p>
            <a:pPr lvl="0" rtl="0">
              <a:spcBef>
                <a:spcPts val="0"/>
              </a:spcBef>
              <a:buNone/>
            </a:pPr>
            <a:r>
              <a:rPr lang="en" sz="2400">
                <a:solidFill>
                  <a:srgbClr val="000000"/>
                </a:solidFill>
              </a:rPr>
              <a:t>• </a:t>
            </a:r>
            <a:r>
              <a:rPr lang="en" sz="2400" b="1">
                <a:solidFill>
                  <a:srgbClr val="000000"/>
                </a:solidFill>
              </a:rPr>
              <a:t>A focus on results rather than means</a:t>
            </a:r>
            <a:r>
              <a:rPr lang="en" sz="2400">
                <a:solidFill>
                  <a:srgbClr val="000000"/>
                </a:solidFill>
              </a:rPr>
              <a:t>.</a:t>
            </a:r>
          </a:p>
          <a:p>
            <a:pPr lvl="0" rtl="0">
              <a:spcBef>
                <a:spcPts val="0"/>
              </a:spcBef>
              <a:buNone/>
            </a:pPr>
            <a:r>
              <a:rPr lang="en" sz="2400">
                <a:solidFill>
                  <a:srgbClr val="000000"/>
                </a:solidFill>
              </a:rPr>
              <a:t>"Teachers are...free to provide students with whatever tools and knowledge their professional judgment and experience identify as most helpful for meeting the goals set out in the Standards."</a:t>
            </a:r>
          </a:p>
          <a:p>
            <a:endParaRPr lang="en" sz="2400">
              <a:solidFill>
                <a:srgbClr val="000000"/>
              </a:solidFill>
            </a:endParaRPr>
          </a:p>
          <a:p>
            <a:pPr lvl="0" rtl="0">
              <a:buNone/>
            </a:pPr>
            <a:r>
              <a:rPr lang="en" sz="2400"/>
              <a:t>• </a:t>
            </a:r>
            <a:r>
              <a:rPr lang="en" sz="2400" b="1"/>
              <a:t>A range of text types and increasing complexity</a:t>
            </a:r>
          </a:p>
          <a:p>
            <a:pPr lvl="0" rtl="0">
              <a:buNone/>
            </a:pPr>
            <a:r>
              <a:rPr lang="en" sz="2400"/>
              <a:t>"One of the key requirements of the Common Core State Standards for Reading is that all students must be able to comprehend texts of steadily increasing complexity as they progress through school."</a:t>
            </a:r>
          </a:p>
          <a:p>
            <a:endParaRPr lang="en" sz="2400"/>
          </a:p>
          <a:p>
            <a:endParaRPr lang="en" sz="2400"/>
          </a:p>
        </p:txBody>
      </p:sp>
      <p:sp>
        <p:nvSpPr>
          <p:cNvPr id="38" name="Shape 38"/>
          <p:cNvSpPr txBox="1"/>
          <p:nvPr/>
        </p:nvSpPr>
        <p:spPr>
          <a:xfrm>
            <a:off x="478425" y="283025"/>
            <a:ext cx="7991699" cy="1118399"/>
          </a:xfrm>
          <a:prstGeom prst="rect">
            <a:avLst/>
          </a:prstGeom>
          <a:noFill/>
        </p:spPr>
        <p:txBody>
          <a:bodyPr lIns="91425" tIns="91425" rIns="91425" bIns="91425" anchor="t" anchorCtr="0">
            <a:noAutofit/>
          </a:bodyPr>
          <a:lstStyle/>
          <a:p>
            <a:pPr lvl="0" rtl="0">
              <a:buNone/>
            </a:pPr>
            <a:r>
              <a:rPr lang="en" sz="3600" b="1"/>
              <a:t>What do the Standards say about texts?</a:t>
            </a:r>
          </a:p>
        </p:txBody>
      </p:sp>
      <p:sp>
        <p:nvSpPr>
          <p:cNvPr id="39" name="Shape 39"/>
          <p:cNvSpPr/>
          <p:nvPr/>
        </p:nvSpPr>
        <p:spPr>
          <a:xfrm rot="756000">
            <a:off x="4624000" y="5558374"/>
            <a:ext cx="702099" cy="1051299"/>
          </a:xfrm>
          <a:prstGeom prst="rect">
            <a:avLst/>
          </a:prstGeom>
          <a:blipFill>
            <a:blip r:embed="rId3"/>
            <a:stretch>
              <a:fillRect/>
            </a:stretch>
          </a:blipFill>
        </p:spPr>
      </p:sp>
      <p:grpSp>
        <p:nvGrpSpPr>
          <p:cNvPr id="40" name="Shape 40"/>
          <p:cNvGrpSpPr/>
          <p:nvPr/>
        </p:nvGrpSpPr>
        <p:grpSpPr>
          <a:xfrm>
            <a:off x="546575" y="5514700"/>
            <a:ext cx="7490933" cy="1164466"/>
            <a:chOff x="546575" y="5514700"/>
            <a:chExt cx="7490933" cy="1164466"/>
          </a:xfrm>
        </p:grpSpPr>
        <p:sp>
          <p:nvSpPr>
            <p:cNvPr id="41" name="Shape 41"/>
            <p:cNvSpPr/>
            <p:nvPr/>
          </p:nvSpPr>
          <p:spPr>
            <a:xfrm>
              <a:off x="2748800" y="5550637"/>
              <a:ext cx="1293124" cy="1118400"/>
            </a:xfrm>
            <a:prstGeom prst="rect">
              <a:avLst/>
            </a:prstGeom>
            <a:blipFill>
              <a:blip r:embed="rId4"/>
              <a:stretch>
                <a:fillRect/>
              </a:stretch>
            </a:blipFill>
          </p:spPr>
        </p:sp>
        <p:sp>
          <p:nvSpPr>
            <p:cNvPr id="42" name="Shape 42"/>
            <p:cNvSpPr/>
            <p:nvPr/>
          </p:nvSpPr>
          <p:spPr>
            <a:xfrm>
              <a:off x="546575" y="5624637"/>
              <a:ext cx="1685249" cy="970425"/>
            </a:xfrm>
            <a:prstGeom prst="rect">
              <a:avLst/>
            </a:prstGeom>
            <a:blipFill>
              <a:blip r:embed="rId5"/>
              <a:stretch>
                <a:fillRect/>
              </a:stretch>
            </a:blipFill>
          </p:spPr>
        </p:sp>
        <p:sp>
          <p:nvSpPr>
            <p:cNvPr id="43" name="Shape 43"/>
            <p:cNvSpPr/>
            <p:nvPr/>
          </p:nvSpPr>
          <p:spPr>
            <a:xfrm rot="725999">
              <a:off x="2229600" y="5669037"/>
              <a:ext cx="656450" cy="881623"/>
            </a:xfrm>
            <a:prstGeom prst="rect">
              <a:avLst/>
            </a:prstGeom>
            <a:blipFill>
              <a:blip r:embed="rId6"/>
              <a:stretch>
                <a:fillRect/>
              </a:stretch>
            </a:blipFill>
          </p:spPr>
        </p:sp>
        <p:sp>
          <p:nvSpPr>
            <p:cNvPr id="44" name="Shape 44"/>
            <p:cNvSpPr/>
            <p:nvPr/>
          </p:nvSpPr>
          <p:spPr>
            <a:xfrm>
              <a:off x="5342625" y="5514700"/>
              <a:ext cx="1422424" cy="1138650"/>
            </a:xfrm>
            <a:prstGeom prst="rect">
              <a:avLst/>
            </a:prstGeom>
            <a:blipFill>
              <a:blip r:embed="rId7"/>
              <a:stretch>
                <a:fillRect/>
              </a:stretch>
            </a:blipFill>
          </p:spPr>
        </p:sp>
        <p:sp>
          <p:nvSpPr>
            <p:cNvPr id="45" name="Shape 45"/>
            <p:cNvSpPr/>
            <p:nvPr/>
          </p:nvSpPr>
          <p:spPr>
            <a:xfrm rot="-474001">
              <a:off x="4069450" y="5584199"/>
              <a:ext cx="708000" cy="1051299"/>
            </a:xfrm>
            <a:prstGeom prst="rect">
              <a:avLst/>
            </a:prstGeom>
            <a:blipFill>
              <a:blip r:embed="rId8"/>
              <a:stretch>
                <a:fillRect/>
              </a:stretch>
            </a:blipFill>
          </p:spPr>
        </p:sp>
        <p:sp>
          <p:nvSpPr>
            <p:cNvPr id="46" name="Shape 46"/>
            <p:cNvSpPr/>
            <p:nvPr/>
          </p:nvSpPr>
          <p:spPr>
            <a:xfrm rot="522001">
              <a:off x="6672558" y="5680001"/>
              <a:ext cx="1307454" cy="859674"/>
            </a:xfrm>
            <a:prstGeom prst="rect">
              <a:avLst/>
            </a:prstGeom>
            <a:blipFill>
              <a:blip r:embed="rId9"/>
              <a:stretch>
                <a:fillRect/>
              </a:stretch>
            </a:blipFill>
          </p:spPr>
        </p:sp>
      </p:gr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p:nvPr/>
        </p:nvSpPr>
        <p:spPr>
          <a:xfrm>
            <a:off x="5626075" y="2796975"/>
            <a:ext cx="3323499" cy="2611925"/>
          </a:xfrm>
          <a:prstGeom prst="rect">
            <a:avLst/>
          </a:prstGeom>
          <a:blipFill>
            <a:blip r:embed="rId3"/>
            <a:stretch>
              <a:fillRect/>
            </a:stretch>
          </a:blipFill>
        </p:spPr>
      </p:sp>
      <p:sp>
        <p:nvSpPr>
          <p:cNvPr id="52" name="Shape 52"/>
          <p:cNvSpPr txBox="1">
            <a:spLocks noGrp="1"/>
          </p:cNvSpPr>
          <p:nvPr>
            <p:ph type="title"/>
          </p:nvPr>
        </p:nvSpPr>
        <p:spPr>
          <a:xfrm>
            <a:off x="457200" y="291470"/>
            <a:ext cx="8229600" cy="742200"/>
          </a:xfrm>
          <a:prstGeom prst="rect">
            <a:avLst/>
          </a:prstGeom>
        </p:spPr>
        <p:txBody>
          <a:bodyPr lIns="91425" tIns="91425" rIns="91425" bIns="91425" anchor="b" anchorCtr="0">
            <a:noAutofit/>
          </a:bodyPr>
          <a:lstStyle/>
          <a:p>
            <a:pPr>
              <a:buNone/>
            </a:pPr>
            <a:r>
              <a:rPr lang="en"/>
              <a:t>Reading: Text Complexity</a:t>
            </a:r>
          </a:p>
        </p:txBody>
      </p:sp>
      <p:sp>
        <p:nvSpPr>
          <p:cNvPr id="53" name="Shape 53"/>
          <p:cNvSpPr txBox="1">
            <a:spLocks noGrp="1"/>
          </p:cNvSpPr>
          <p:nvPr>
            <p:ph type="body" idx="1"/>
          </p:nvPr>
        </p:nvSpPr>
        <p:spPr>
          <a:xfrm>
            <a:off x="457200" y="1172300"/>
            <a:ext cx="8135099" cy="5395499"/>
          </a:xfrm>
          <a:prstGeom prst="rect">
            <a:avLst/>
          </a:prstGeom>
        </p:spPr>
        <p:txBody>
          <a:bodyPr lIns="91425" tIns="91425" rIns="91425" bIns="91425" anchor="t" anchorCtr="0">
            <a:noAutofit/>
          </a:bodyPr>
          <a:lstStyle/>
          <a:p>
            <a:pPr lvl="0" rtl="0">
              <a:buNone/>
            </a:pPr>
            <a:r>
              <a:rPr lang="en" sz="2400"/>
              <a:t>The Standards require students to read and analyze increasingly complex texts. How is complexity measured?</a:t>
            </a:r>
          </a:p>
          <a:p>
            <a:endParaRPr lang="en" sz="2400"/>
          </a:p>
          <a:p>
            <a:pPr lvl="0" rtl="0">
              <a:buClr>
                <a:srgbClr val="000000"/>
              </a:buClr>
              <a:buSzPct val="36666"/>
              <a:buFont typeface="Arial"/>
              <a:buNone/>
            </a:pPr>
            <a:r>
              <a:rPr lang="en"/>
              <a:t>Quantitative evaluation of the text</a:t>
            </a:r>
          </a:p>
          <a:p>
            <a:endParaRPr lang="en"/>
          </a:p>
          <a:p>
            <a:pPr lvl="0" rtl="0">
              <a:buNone/>
            </a:pPr>
            <a:r>
              <a:rPr lang="en"/>
              <a:t>Qualitative evaluation of the text</a:t>
            </a:r>
          </a:p>
          <a:p>
            <a:pPr lvl="0" rtl="0">
              <a:buNone/>
            </a:pPr>
            <a:r>
              <a:rPr lang="en" sz="1800"/>
              <a:t>  • Levels of meaning</a:t>
            </a:r>
          </a:p>
          <a:p>
            <a:pPr lvl="0" rtl="0">
              <a:buNone/>
            </a:pPr>
            <a:r>
              <a:rPr lang="en" sz="1800"/>
              <a:t>  • Structure</a:t>
            </a:r>
          </a:p>
          <a:p>
            <a:pPr lvl="0" rtl="0">
              <a:buNone/>
            </a:pPr>
            <a:r>
              <a:rPr lang="en" sz="1800"/>
              <a:t>  • Language conventionality</a:t>
            </a:r>
          </a:p>
          <a:p>
            <a:pPr lvl="0" rtl="0">
              <a:buNone/>
            </a:pPr>
            <a:r>
              <a:rPr lang="en" sz="1800"/>
              <a:t>  • Knowledge demands</a:t>
            </a:r>
          </a:p>
          <a:p>
            <a:endParaRPr lang="en" sz="1800"/>
          </a:p>
          <a:p>
            <a:pPr lvl="0" rtl="0">
              <a:buNone/>
            </a:pPr>
            <a:r>
              <a:rPr lang="en"/>
              <a:t>Matching reader to text and task</a:t>
            </a:r>
          </a:p>
          <a:p>
            <a:endParaRPr lang="en"/>
          </a:p>
          <a:p>
            <a:endParaRPr lang="en"/>
          </a:p>
          <a:p>
            <a:endParaRPr lang="en"/>
          </a:p>
          <a:p>
            <a:endParaRPr lang="en"/>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139862"/>
            <a:ext cx="8229600" cy="1143000"/>
          </a:xfrm>
          <a:prstGeom prst="rect">
            <a:avLst/>
          </a:prstGeom>
        </p:spPr>
        <p:txBody>
          <a:bodyPr lIns="91425" tIns="91425" rIns="91425" bIns="91425" anchor="b" anchorCtr="0">
            <a:noAutofit/>
          </a:bodyPr>
          <a:lstStyle/>
          <a:p>
            <a:pPr>
              <a:buNone/>
            </a:pPr>
            <a:r>
              <a:rPr lang="en"/>
              <a:t>Quantitative Complexity</a:t>
            </a:r>
          </a:p>
        </p:txBody>
      </p:sp>
      <p:sp>
        <p:nvSpPr>
          <p:cNvPr id="59" name="Shape 59"/>
          <p:cNvSpPr txBox="1">
            <a:spLocks noGrp="1"/>
          </p:cNvSpPr>
          <p:nvPr>
            <p:ph type="body" idx="1"/>
          </p:nvPr>
        </p:nvSpPr>
        <p:spPr>
          <a:xfrm>
            <a:off x="457200" y="1414900"/>
            <a:ext cx="8229600" cy="5153100"/>
          </a:xfrm>
          <a:prstGeom prst="rect">
            <a:avLst/>
          </a:prstGeom>
        </p:spPr>
        <p:txBody>
          <a:bodyPr lIns="91425" tIns="91425" rIns="91425" bIns="91425" anchor="t" anchorCtr="0">
            <a:noAutofit/>
          </a:bodyPr>
          <a:lstStyle/>
          <a:p>
            <a:pPr lvl="0" rtl="0">
              <a:buNone/>
            </a:pPr>
            <a:r>
              <a:rPr lang="en" sz="2200"/>
              <a:t>• CCSS cautions about relying on quantitative measures alone: </a:t>
            </a:r>
            <a:r>
              <a:rPr lang="en" sz="2200" i="1"/>
              <a:t>Grapes of Wrath</a:t>
            </a:r>
            <a:r>
              <a:rPr lang="en" sz="2200"/>
              <a:t> measures at Grades 2-3.</a:t>
            </a:r>
          </a:p>
          <a:p>
            <a:endParaRPr lang="en" sz="2200"/>
          </a:p>
          <a:p>
            <a:pPr lvl="0" rtl="0">
              <a:buClr>
                <a:srgbClr val="000000"/>
              </a:buClr>
              <a:buSzPct val="50000"/>
              <a:buFont typeface="Arial"/>
              <a:buNone/>
            </a:pPr>
            <a:r>
              <a:rPr lang="en" sz="2200"/>
              <a:t>• Graphic texts often have a higher rare word count than other types of texts. (University of Oregon)</a:t>
            </a:r>
          </a:p>
          <a:p>
            <a:endParaRPr lang="en" sz="2200"/>
          </a:p>
          <a:p>
            <a:pPr lvl="0" rtl="0">
              <a:buNone/>
            </a:pPr>
            <a:r>
              <a:rPr lang="en" sz="2200"/>
              <a:t>• Graphic texts often have a smaller word count over all and a shorter average sentence length. They can be missing some text conventions such as "She said," because dialogue is presented in word balloons.</a:t>
            </a:r>
          </a:p>
          <a:p>
            <a:endParaRPr lang="en" sz="2200"/>
          </a:p>
          <a:p>
            <a:pPr lvl="0" rtl="0">
              <a:lnSpc>
                <a:spcPct val="100000"/>
              </a:lnSpc>
              <a:spcBef>
                <a:spcPts val="0"/>
              </a:spcBef>
              <a:buNone/>
            </a:pPr>
            <a:r>
              <a:rPr lang="en" sz="2200"/>
              <a:t>• Lexile</a:t>
            </a:r>
            <a:r>
              <a:rPr lang="en" sz="900">
                <a:solidFill>
                  <a:srgbClr val="333333"/>
                </a:solidFill>
              </a:rPr>
              <a:t>  </a:t>
            </a:r>
            <a:r>
              <a:rPr lang="en" sz="2200"/>
              <a:t>has a code for Graphic Novels (GN).</a:t>
            </a:r>
            <a:r>
              <a:rPr lang="en" sz="1000">
                <a:solidFill>
                  <a:srgbClr val="000000"/>
                </a:solidFill>
              </a:rPr>
              <a:t> </a:t>
            </a:r>
            <a:r>
              <a:rPr lang="en" sz="2200">
                <a:solidFill>
                  <a:srgbClr val="000000"/>
                </a:solidFill>
              </a:rPr>
              <a:t>"The impact of the pictures on reading comprehension is not captured in the Lexile measure of a graphic novel."</a:t>
            </a:r>
          </a:p>
        </p:txBody>
      </p:sp>
      <p:grpSp>
        <p:nvGrpSpPr>
          <p:cNvPr id="60" name="Shape 60"/>
          <p:cNvGrpSpPr/>
          <p:nvPr/>
        </p:nvGrpSpPr>
        <p:grpSpPr>
          <a:xfrm>
            <a:off x="186475" y="5825301"/>
            <a:ext cx="1101574" cy="866675"/>
            <a:chOff x="186475" y="5825301"/>
            <a:chExt cx="1101574" cy="866675"/>
          </a:xfrm>
        </p:grpSpPr>
        <p:sp>
          <p:nvSpPr>
            <p:cNvPr id="61" name="Shape 61"/>
            <p:cNvSpPr/>
            <p:nvPr/>
          </p:nvSpPr>
          <p:spPr>
            <a:xfrm>
              <a:off x="186475" y="5825301"/>
              <a:ext cx="1101574" cy="866675"/>
            </a:xfrm>
            <a:prstGeom prst="rect">
              <a:avLst/>
            </a:prstGeom>
            <a:blipFill>
              <a:blip r:embed="rId3"/>
              <a:stretch>
                <a:fillRect/>
              </a:stretch>
            </a:blipFill>
          </p:spPr>
        </p:sp>
        <p:cxnSp>
          <p:nvCxnSpPr>
            <p:cNvPr id="62" name="Shape 62"/>
            <p:cNvCxnSpPr/>
            <p:nvPr/>
          </p:nvCxnSpPr>
          <p:spPr>
            <a:xfrm flipH="1">
              <a:off x="1037600" y="6091525"/>
              <a:ext cx="155099" cy="121199"/>
            </a:xfrm>
            <a:prstGeom prst="straightConnector1">
              <a:avLst/>
            </a:prstGeom>
            <a:noFill/>
            <a:ln w="19050" cap="flat">
              <a:solidFill>
                <a:schemeClr val="dk2"/>
              </a:solidFill>
              <a:prstDash val="solid"/>
              <a:round/>
              <a:headEnd type="none" w="lg" len="lg"/>
              <a:tailEnd type="triangle" w="lg" len="lg"/>
            </a:ln>
          </p:spPr>
        </p:cxnSp>
      </p:gr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264375" y="1115050"/>
            <a:ext cx="4282500" cy="1820699"/>
          </a:xfrm>
          <a:prstGeom prst="rect">
            <a:avLst/>
          </a:prstGeom>
        </p:spPr>
        <p:txBody>
          <a:bodyPr lIns="91425" tIns="91425" rIns="91425" bIns="91425" anchor="t" anchorCtr="0">
            <a:noAutofit/>
          </a:bodyPr>
          <a:lstStyle/>
          <a:p>
            <a:pPr lvl="0" rtl="0">
              <a:buNone/>
            </a:pPr>
            <a:r>
              <a:rPr lang="en" sz="2200"/>
              <a:t>"Literary texts with a single level of meaning tend to be easier to read than literary texts with multiple levels of meaning."</a:t>
            </a:r>
          </a:p>
          <a:p>
            <a:endParaRPr lang="en" sz="2200"/>
          </a:p>
        </p:txBody>
      </p:sp>
      <p:sp>
        <p:nvSpPr>
          <p:cNvPr id="68" name="Shape 68"/>
          <p:cNvSpPr/>
          <p:nvPr/>
        </p:nvSpPr>
        <p:spPr>
          <a:xfrm>
            <a:off x="4561250" y="606300"/>
            <a:ext cx="4143425" cy="5645399"/>
          </a:xfrm>
          <a:prstGeom prst="rect">
            <a:avLst/>
          </a:prstGeom>
          <a:blipFill>
            <a:blip r:embed="rId3"/>
            <a:stretch>
              <a:fillRect/>
            </a:stretch>
          </a:blipFill>
        </p:spPr>
      </p:sp>
      <p:sp>
        <p:nvSpPr>
          <p:cNvPr id="69" name="Shape 69"/>
          <p:cNvSpPr txBox="1"/>
          <p:nvPr/>
        </p:nvSpPr>
        <p:spPr>
          <a:xfrm>
            <a:off x="377325" y="306550"/>
            <a:ext cx="4056600" cy="808499"/>
          </a:xfrm>
          <a:prstGeom prst="rect">
            <a:avLst/>
          </a:prstGeom>
          <a:noFill/>
        </p:spPr>
        <p:txBody>
          <a:bodyPr lIns="91425" tIns="91425" rIns="91425" bIns="91425" anchor="t" anchorCtr="0">
            <a:noAutofit/>
          </a:bodyPr>
          <a:lstStyle/>
          <a:p>
            <a:pPr lvl="0" rtl="0">
              <a:buNone/>
            </a:pPr>
            <a:r>
              <a:rPr lang="en" i="1"/>
              <a:t>Qualitative evaluation of the text</a:t>
            </a:r>
          </a:p>
          <a:p>
            <a:pPr lvl="0" rtl="0">
              <a:buNone/>
            </a:pPr>
            <a:r>
              <a:rPr lang="en" sz="3000" b="1">
                <a:solidFill>
                  <a:schemeClr val="dk1"/>
                </a:solidFill>
              </a:rPr>
              <a:t>Levels of meaning</a:t>
            </a:r>
          </a:p>
        </p:txBody>
      </p:sp>
      <p:sp>
        <p:nvSpPr>
          <p:cNvPr id="70" name="Shape 70"/>
          <p:cNvSpPr txBox="1"/>
          <p:nvPr/>
        </p:nvSpPr>
        <p:spPr>
          <a:xfrm>
            <a:off x="6989875" y="6251700"/>
            <a:ext cx="1714800" cy="347099"/>
          </a:xfrm>
          <a:prstGeom prst="rect">
            <a:avLst/>
          </a:prstGeom>
          <a:noFill/>
        </p:spPr>
        <p:txBody>
          <a:bodyPr lIns="91425" tIns="91425" rIns="91425" bIns="91425" anchor="t" anchorCtr="0">
            <a:noAutofit/>
          </a:bodyPr>
          <a:lstStyle/>
          <a:p>
            <a:pPr lvl="0" algn="r" rtl="0">
              <a:buNone/>
            </a:pPr>
            <a:r>
              <a:rPr lang="en" sz="900" i="1"/>
              <a:t>The Arrival </a:t>
            </a:r>
            <a:r>
              <a:rPr lang="en" sz="900"/>
              <a:t>Shaun Tan</a:t>
            </a:r>
          </a:p>
        </p:txBody>
      </p:sp>
      <p:sp>
        <p:nvSpPr>
          <p:cNvPr id="71" name="Shape 71"/>
          <p:cNvSpPr/>
          <p:nvPr/>
        </p:nvSpPr>
        <p:spPr>
          <a:xfrm>
            <a:off x="148600" y="5734926"/>
            <a:ext cx="1101574" cy="866675"/>
          </a:xfrm>
          <a:prstGeom prst="rect">
            <a:avLst/>
          </a:prstGeom>
          <a:blipFill>
            <a:blip r:embed="rId4"/>
            <a:stretch>
              <a:fillRect/>
            </a:stretch>
          </a:blipFill>
        </p:spPr>
      </p:sp>
      <p:cxnSp>
        <p:nvCxnSpPr>
          <p:cNvPr id="72" name="Shape 72"/>
          <p:cNvCxnSpPr/>
          <p:nvPr/>
        </p:nvCxnSpPr>
        <p:spPr>
          <a:xfrm>
            <a:off x="231700" y="6017375"/>
            <a:ext cx="181800" cy="121199"/>
          </a:xfrm>
          <a:prstGeom prst="straightConnector1">
            <a:avLst/>
          </a:prstGeom>
          <a:noFill/>
          <a:ln w="19050" cap="flat">
            <a:solidFill>
              <a:schemeClr val="dk2"/>
            </a:solidFill>
            <a:prstDash val="solid"/>
            <a:round/>
            <a:headEnd type="none" w="lg" len="lg"/>
            <a:tailEnd type="triangle" w="lg" len="lg"/>
          </a:ln>
        </p:spPr>
      </p:cxnSp>
      <p:sp>
        <p:nvSpPr>
          <p:cNvPr id="73" name="Shape 73"/>
          <p:cNvSpPr/>
          <p:nvPr/>
        </p:nvSpPr>
        <p:spPr>
          <a:xfrm>
            <a:off x="1015675" y="2703250"/>
            <a:ext cx="3296274" cy="3314125"/>
          </a:xfrm>
          <a:prstGeom prst="rect">
            <a:avLst/>
          </a:prstGeom>
          <a:blipFill>
            <a:blip r:embed="rId5"/>
            <a:stretch>
              <a:fillRect/>
            </a:stretch>
          </a:blipFill>
        </p:spPr>
      </p:sp>
      <p:sp>
        <p:nvSpPr>
          <p:cNvPr id="74" name="Shape 74"/>
          <p:cNvSpPr txBox="1"/>
          <p:nvPr/>
        </p:nvSpPr>
        <p:spPr>
          <a:xfrm>
            <a:off x="2519750" y="5994725"/>
            <a:ext cx="1835999" cy="347099"/>
          </a:xfrm>
          <a:prstGeom prst="rect">
            <a:avLst/>
          </a:prstGeom>
          <a:noFill/>
        </p:spPr>
        <p:txBody>
          <a:bodyPr lIns="91425" tIns="91425" rIns="91425" bIns="91425" anchor="t" anchorCtr="0">
            <a:noAutofit/>
          </a:bodyPr>
          <a:lstStyle/>
          <a:p>
            <a:pPr lvl="0" algn="r" rtl="0">
              <a:buNone/>
            </a:pPr>
            <a:r>
              <a:rPr lang="en" sz="900" i="1"/>
              <a:t>American Born Chinese</a:t>
            </a:r>
          </a:p>
          <a:p>
            <a:pPr lvl="0" algn="r" rtl="0">
              <a:buNone/>
            </a:pPr>
            <a:r>
              <a:rPr lang="en" sz="900" i="1"/>
              <a:t> </a:t>
            </a:r>
            <a:r>
              <a:rPr lang="en" sz="900"/>
              <a:t>Gene Yang</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body" idx="1"/>
          </p:nvPr>
        </p:nvSpPr>
        <p:spPr>
          <a:xfrm>
            <a:off x="327600" y="993425"/>
            <a:ext cx="4867799" cy="1962600"/>
          </a:xfrm>
          <a:prstGeom prst="rect">
            <a:avLst/>
          </a:prstGeom>
        </p:spPr>
        <p:txBody>
          <a:bodyPr lIns="91425" tIns="91425" rIns="91425" bIns="91425" anchor="t" anchorCtr="0">
            <a:noAutofit/>
          </a:bodyPr>
          <a:lstStyle/>
          <a:p>
            <a:pPr lvl="0" rtl="0">
              <a:buNone/>
            </a:pPr>
            <a:r>
              <a:rPr lang="en" sz="2200"/>
              <a:t>• "Complex literary texts make more frequent use of flashbacks, flash-forwards, and other manipulations of time and sequence"</a:t>
            </a:r>
          </a:p>
          <a:p>
            <a:endParaRPr lang="en" sz="2200"/>
          </a:p>
        </p:txBody>
      </p:sp>
      <p:sp>
        <p:nvSpPr>
          <p:cNvPr id="80" name="Shape 80"/>
          <p:cNvSpPr/>
          <p:nvPr/>
        </p:nvSpPr>
        <p:spPr>
          <a:xfrm>
            <a:off x="5067375" y="327074"/>
            <a:ext cx="3828299" cy="5839275"/>
          </a:xfrm>
          <a:prstGeom prst="rect">
            <a:avLst/>
          </a:prstGeom>
          <a:blipFill>
            <a:blip r:embed="rId3"/>
            <a:stretch>
              <a:fillRect/>
            </a:stretch>
          </a:blipFill>
        </p:spPr>
      </p:sp>
      <p:sp>
        <p:nvSpPr>
          <p:cNvPr id="81" name="Shape 81"/>
          <p:cNvSpPr txBox="1"/>
          <p:nvPr/>
        </p:nvSpPr>
        <p:spPr>
          <a:xfrm>
            <a:off x="379875" y="207625"/>
            <a:ext cx="3878100" cy="1138799"/>
          </a:xfrm>
          <a:prstGeom prst="rect">
            <a:avLst/>
          </a:prstGeom>
          <a:noFill/>
        </p:spPr>
        <p:txBody>
          <a:bodyPr lIns="91425" tIns="91425" rIns="91425" bIns="91425" anchor="t" anchorCtr="0">
            <a:noAutofit/>
          </a:bodyPr>
          <a:lstStyle/>
          <a:p>
            <a:pPr lvl="0" rtl="0">
              <a:buNone/>
            </a:pPr>
            <a:r>
              <a:rPr lang="en" i="1"/>
              <a:t>Qualitative evaluation of the text</a:t>
            </a:r>
          </a:p>
          <a:p>
            <a:pPr>
              <a:buNone/>
            </a:pPr>
            <a:r>
              <a:rPr lang="en" sz="3000" b="1">
                <a:solidFill>
                  <a:schemeClr val="dk1"/>
                </a:solidFill>
              </a:rPr>
              <a:t>Structure</a:t>
            </a:r>
          </a:p>
        </p:txBody>
      </p:sp>
      <p:sp>
        <p:nvSpPr>
          <p:cNvPr id="82" name="Shape 82"/>
          <p:cNvSpPr txBox="1"/>
          <p:nvPr/>
        </p:nvSpPr>
        <p:spPr>
          <a:xfrm>
            <a:off x="7350725" y="5959600"/>
            <a:ext cx="1580399" cy="626700"/>
          </a:xfrm>
          <a:prstGeom prst="rect">
            <a:avLst/>
          </a:prstGeom>
          <a:noFill/>
        </p:spPr>
        <p:txBody>
          <a:bodyPr lIns="91425" tIns="91425" rIns="91425" bIns="91425" anchor="t" anchorCtr="0">
            <a:noAutofit/>
          </a:bodyPr>
          <a:lstStyle/>
          <a:p>
            <a:pPr lvl="0" algn="r" rtl="0">
              <a:buNone/>
            </a:pPr>
            <a:r>
              <a:rPr lang="en" sz="900" i="1"/>
              <a:t>Rapunzel's Revenge</a:t>
            </a:r>
          </a:p>
          <a:p>
            <a:pPr lvl="0" algn="r" rtl="0">
              <a:buNone/>
            </a:pPr>
            <a:r>
              <a:rPr lang="en" sz="900"/>
              <a:t>Shannon and Dean Hale</a:t>
            </a:r>
          </a:p>
          <a:p>
            <a:pPr algn="r">
              <a:buNone/>
            </a:pPr>
            <a:r>
              <a:rPr lang="en" sz="900"/>
              <a:t>and Nathan Hale</a:t>
            </a:r>
          </a:p>
        </p:txBody>
      </p:sp>
      <p:sp>
        <p:nvSpPr>
          <p:cNvPr id="83" name="Shape 83"/>
          <p:cNvSpPr/>
          <p:nvPr/>
        </p:nvSpPr>
        <p:spPr>
          <a:xfrm>
            <a:off x="1974800" y="3981325"/>
            <a:ext cx="2558501" cy="2604976"/>
          </a:xfrm>
          <a:prstGeom prst="rect">
            <a:avLst/>
          </a:prstGeom>
          <a:blipFill>
            <a:blip r:embed="rId4"/>
            <a:stretch>
              <a:fillRect/>
            </a:stretch>
          </a:blipFill>
          <a:ln>
            <a:noFill/>
          </a:ln>
        </p:spPr>
      </p:sp>
      <p:sp>
        <p:nvSpPr>
          <p:cNvPr id="84" name="Shape 84"/>
          <p:cNvSpPr txBox="1"/>
          <p:nvPr/>
        </p:nvSpPr>
        <p:spPr>
          <a:xfrm>
            <a:off x="327600" y="2492100"/>
            <a:ext cx="4740000" cy="1138799"/>
          </a:xfrm>
          <a:prstGeom prst="rect">
            <a:avLst/>
          </a:prstGeom>
          <a:noFill/>
        </p:spPr>
        <p:txBody>
          <a:bodyPr lIns="91425" tIns="91425" rIns="91425" bIns="91425" anchor="t" anchorCtr="0">
            <a:noAutofit/>
          </a:bodyPr>
          <a:lstStyle/>
          <a:p>
            <a:pPr lvl="0" rtl="0">
              <a:spcBef>
                <a:spcPts val="0"/>
              </a:spcBef>
              <a:buClr>
                <a:srgbClr val="000000"/>
              </a:buClr>
              <a:buSzPct val="50000"/>
              <a:buFont typeface="Arial"/>
              <a:buNone/>
            </a:pPr>
            <a:r>
              <a:rPr lang="en" sz="2200">
                <a:solidFill>
                  <a:schemeClr val="dk1"/>
                </a:solidFill>
              </a:rPr>
              <a:t>• "...texts of high complexity tend to have complex graphics, graphics whose interpretation is essential to understanding the text"</a:t>
            </a:r>
          </a:p>
          <a:p>
            <a:endParaRPr lang="en" sz="2200">
              <a:solidFill>
                <a:schemeClr val="dk1"/>
              </a:solidFill>
            </a:endParaRPr>
          </a:p>
          <a:p>
            <a:endParaRPr lang="en" sz="2200">
              <a:solidFill>
                <a:schemeClr val="dk1"/>
              </a:solidFill>
            </a:endParaRPr>
          </a:p>
        </p:txBody>
      </p:sp>
      <p:sp>
        <p:nvSpPr>
          <p:cNvPr id="85" name="Shape 85"/>
          <p:cNvSpPr txBox="1"/>
          <p:nvPr/>
        </p:nvSpPr>
        <p:spPr>
          <a:xfrm>
            <a:off x="4486125" y="6166350"/>
            <a:ext cx="2075099" cy="626700"/>
          </a:xfrm>
          <a:prstGeom prst="rect">
            <a:avLst/>
          </a:prstGeom>
          <a:noFill/>
        </p:spPr>
        <p:txBody>
          <a:bodyPr lIns="91425" tIns="91425" rIns="91425" bIns="91425" anchor="t" anchorCtr="0">
            <a:noAutofit/>
          </a:bodyPr>
          <a:lstStyle/>
          <a:p>
            <a:pPr lvl="0" rtl="0">
              <a:buNone/>
            </a:pPr>
            <a:r>
              <a:rPr lang="en" sz="900" i="1"/>
              <a:t>The Secret Science Alliance and the Copycat Crook</a:t>
            </a:r>
          </a:p>
          <a:p>
            <a:pPr lvl="0" rtl="0">
              <a:buNone/>
            </a:pPr>
            <a:r>
              <a:rPr lang="en" sz="900"/>
              <a:t>Eleanor Davis</a:t>
            </a:r>
          </a:p>
        </p:txBody>
      </p:sp>
      <p:sp>
        <p:nvSpPr>
          <p:cNvPr id="86" name="Shape 86"/>
          <p:cNvSpPr/>
          <p:nvPr/>
        </p:nvSpPr>
        <p:spPr>
          <a:xfrm>
            <a:off x="199675" y="5805151"/>
            <a:ext cx="1101574" cy="866675"/>
          </a:xfrm>
          <a:prstGeom prst="rect">
            <a:avLst/>
          </a:prstGeom>
          <a:blipFill>
            <a:blip r:embed="rId5"/>
            <a:stretch>
              <a:fillRect/>
            </a:stretch>
          </a:blipFill>
        </p:spPr>
      </p:sp>
      <p:cxnSp>
        <p:nvCxnSpPr>
          <p:cNvPr id="87" name="Shape 87"/>
          <p:cNvCxnSpPr/>
          <p:nvPr/>
        </p:nvCxnSpPr>
        <p:spPr>
          <a:xfrm>
            <a:off x="327600" y="6045150"/>
            <a:ext cx="181800" cy="121199"/>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335875" y="1185775"/>
            <a:ext cx="4897500" cy="1972500"/>
          </a:xfrm>
          <a:prstGeom prst="rect">
            <a:avLst/>
          </a:prstGeom>
        </p:spPr>
        <p:txBody>
          <a:bodyPr lIns="91425" tIns="91425" rIns="91425" bIns="91425" anchor="t" anchorCtr="0">
            <a:noAutofit/>
          </a:bodyPr>
          <a:lstStyle/>
          <a:p>
            <a:pPr lvl="0" rtl="0">
              <a:buNone/>
            </a:pPr>
            <a:r>
              <a:rPr lang="en" sz="2200"/>
              <a:t>"...texts that rely on figurative, ironic, ambiguous, purposefully misleading, archaic or otherwise unfamiliar language or on general academic and domain-specific vocabulary"</a:t>
            </a:r>
          </a:p>
          <a:p>
            <a:endParaRPr lang="en" sz="2200"/>
          </a:p>
        </p:txBody>
      </p:sp>
      <p:sp>
        <p:nvSpPr>
          <p:cNvPr id="93" name="Shape 93"/>
          <p:cNvSpPr txBox="1"/>
          <p:nvPr/>
        </p:nvSpPr>
        <p:spPr>
          <a:xfrm>
            <a:off x="377325" y="309925"/>
            <a:ext cx="7109099" cy="629999"/>
          </a:xfrm>
          <a:prstGeom prst="rect">
            <a:avLst/>
          </a:prstGeom>
          <a:noFill/>
        </p:spPr>
        <p:txBody>
          <a:bodyPr lIns="91425" tIns="91425" rIns="91425" bIns="91425" anchor="t" anchorCtr="0">
            <a:noAutofit/>
          </a:bodyPr>
          <a:lstStyle/>
          <a:p>
            <a:pPr lvl="0" rtl="0">
              <a:buNone/>
            </a:pPr>
            <a:r>
              <a:rPr lang="en" i="1"/>
              <a:t>Qualitative evaluation of the text</a:t>
            </a:r>
          </a:p>
          <a:p>
            <a:pPr lvl="0" rtl="0">
              <a:buNone/>
            </a:pPr>
            <a:r>
              <a:rPr lang="en" sz="3000" b="1">
                <a:solidFill>
                  <a:schemeClr val="dk1"/>
                </a:solidFill>
              </a:rPr>
              <a:t>Language conventionality and clarity</a:t>
            </a:r>
          </a:p>
        </p:txBody>
      </p:sp>
      <p:sp>
        <p:nvSpPr>
          <p:cNvPr id="94" name="Shape 94"/>
          <p:cNvSpPr/>
          <p:nvPr/>
        </p:nvSpPr>
        <p:spPr>
          <a:xfrm>
            <a:off x="1419775" y="3055500"/>
            <a:ext cx="3409725" cy="3292798"/>
          </a:xfrm>
          <a:prstGeom prst="rect">
            <a:avLst/>
          </a:prstGeom>
          <a:blipFill>
            <a:blip r:embed="rId3"/>
            <a:stretch>
              <a:fillRect/>
            </a:stretch>
          </a:blipFill>
          <a:ln>
            <a:noFill/>
          </a:ln>
        </p:spPr>
      </p:sp>
      <p:sp>
        <p:nvSpPr>
          <p:cNvPr id="95" name="Shape 95"/>
          <p:cNvSpPr txBox="1"/>
          <p:nvPr/>
        </p:nvSpPr>
        <p:spPr>
          <a:xfrm>
            <a:off x="1314449" y="6328025"/>
            <a:ext cx="3596699" cy="205499"/>
          </a:xfrm>
          <a:prstGeom prst="rect">
            <a:avLst/>
          </a:prstGeom>
          <a:noFill/>
        </p:spPr>
        <p:txBody>
          <a:bodyPr lIns="91425" tIns="91425" rIns="91425" bIns="91425" anchor="t" anchorCtr="0">
            <a:noAutofit/>
          </a:bodyPr>
          <a:lstStyle/>
          <a:p>
            <a:pPr lvl="0" algn="r" rtl="0">
              <a:buNone/>
            </a:pPr>
            <a:r>
              <a:rPr lang="en" sz="900" i="1"/>
              <a:t>Nathan Hale's Hazardous Tales: Big Bad Ironclad! </a:t>
            </a:r>
            <a:r>
              <a:rPr lang="en" sz="900"/>
              <a:t>Nathan Hale</a:t>
            </a:r>
          </a:p>
        </p:txBody>
      </p:sp>
      <p:sp>
        <p:nvSpPr>
          <p:cNvPr id="96" name="Shape 96"/>
          <p:cNvSpPr txBox="1"/>
          <p:nvPr/>
        </p:nvSpPr>
        <p:spPr>
          <a:xfrm>
            <a:off x="6091675" y="6486475"/>
            <a:ext cx="2757000" cy="205499"/>
          </a:xfrm>
          <a:prstGeom prst="rect">
            <a:avLst/>
          </a:prstGeom>
          <a:noFill/>
        </p:spPr>
        <p:txBody>
          <a:bodyPr lIns="91425" tIns="91425" rIns="91425" bIns="91425" anchor="t" anchorCtr="0">
            <a:noAutofit/>
          </a:bodyPr>
          <a:lstStyle/>
          <a:p>
            <a:pPr lvl="0" algn="r" rtl="0">
              <a:buNone/>
            </a:pPr>
            <a:r>
              <a:rPr lang="en" sz="900" i="1"/>
              <a:t>Sandman: Season of Mists  </a:t>
            </a:r>
            <a:r>
              <a:rPr lang="en" sz="900"/>
              <a:t>Neil Gaiman</a:t>
            </a:r>
          </a:p>
        </p:txBody>
      </p:sp>
      <p:sp>
        <p:nvSpPr>
          <p:cNvPr id="97" name="Shape 97"/>
          <p:cNvSpPr/>
          <p:nvPr/>
        </p:nvSpPr>
        <p:spPr>
          <a:xfrm>
            <a:off x="5233375" y="1219475"/>
            <a:ext cx="3545798" cy="5314051"/>
          </a:xfrm>
          <a:prstGeom prst="rect">
            <a:avLst/>
          </a:prstGeom>
          <a:blipFill>
            <a:blip r:embed="rId4"/>
            <a:stretch>
              <a:fillRect/>
            </a:stretch>
          </a:blipFill>
          <a:ln>
            <a:noFill/>
          </a:ln>
        </p:spPr>
      </p:sp>
      <p:sp>
        <p:nvSpPr>
          <p:cNvPr id="98" name="Shape 98"/>
          <p:cNvSpPr/>
          <p:nvPr/>
        </p:nvSpPr>
        <p:spPr>
          <a:xfrm>
            <a:off x="186475" y="5825301"/>
            <a:ext cx="1101574" cy="866675"/>
          </a:xfrm>
          <a:prstGeom prst="rect">
            <a:avLst/>
          </a:prstGeom>
          <a:blipFill>
            <a:blip r:embed="rId5"/>
            <a:stretch>
              <a:fillRect/>
            </a:stretch>
          </a:blipFill>
        </p:spPr>
      </p:sp>
      <p:cxnSp>
        <p:nvCxnSpPr>
          <p:cNvPr id="99" name="Shape 99"/>
          <p:cNvCxnSpPr/>
          <p:nvPr/>
        </p:nvCxnSpPr>
        <p:spPr>
          <a:xfrm>
            <a:off x="303250" y="6051075"/>
            <a:ext cx="181800" cy="121199"/>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2425" y="1290225"/>
            <a:ext cx="4270799" cy="5169599"/>
          </a:xfrm>
          <a:prstGeom prst="rect">
            <a:avLst/>
          </a:prstGeom>
        </p:spPr>
        <p:txBody>
          <a:bodyPr lIns="91425" tIns="91425" rIns="91425" bIns="91425" anchor="t" anchorCtr="0">
            <a:noAutofit/>
          </a:bodyPr>
          <a:lstStyle/>
          <a:p>
            <a:pPr lvl="0" rtl="0">
              <a:buNone/>
            </a:pPr>
            <a:r>
              <a:rPr lang="en" sz="2200"/>
              <a:t>"Literary texts that feature complex or sophisticated themes, multiple themes, multiple perspectives, perspectives unlike the reader's, and experiences distinctly different from the reader's experiences." </a:t>
            </a:r>
          </a:p>
          <a:p>
            <a:endParaRPr lang="en" sz="2200"/>
          </a:p>
          <a:p>
            <a:endParaRPr lang="en" sz="2200"/>
          </a:p>
          <a:p>
            <a:endParaRPr lang="en" sz="2200"/>
          </a:p>
          <a:p>
            <a:pPr lvl="0" rtl="0">
              <a:buNone/>
            </a:pPr>
            <a:r>
              <a:rPr lang="en" sz="2200"/>
              <a:t>"Informational texts that require extensive, perhaps specialized discipline knowledge."</a:t>
            </a:r>
          </a:p>
          <a:p>
            <a:endParaRPr lang="en" sz="2200"/>
          </a:p>
        </p:txBody>
      </p:sp>
      <p:sp>
        <p:nvSpPr>
          <p:cNvPr id="105" name="Shape 105"/>
          <p:cNvSpPr txBox="1"/>
          <p:nvPr/>
        </p:nvSpPr>
        <p:spPr>
          <a:xfrm>
            <a:off x="322425" y="283025"/>
            <a:ext cx="4598999" cy="886199"/>
          </a:xfrm>
          <a:prstGeom prst="rect">
            <a:avLst/>
          </a:prstGeom>
          <a:noFill/>
        </p:spPr>
        <p:txBody>
          <a:bodyPr lIns="91425" tIns="91425" rIns="91425" bIns="91425" anchor="t" anchorCtr="0">
            <a:noAutofit/>
          </a:bodyPr>
          <a:lstStyle/>
          <a:p>
            <a:pPr lvl="0" rtl="0">
              <a:buNone/>
            </a:pPr>
            <a:r>
              <a:rPr lang="en" i="1"/>
              <a:t>Qualitative evaluation of the text</a:t>
            </a:r>
          </a:p>
          <a:p>
            <a:pPr lvl="0" rtl="0">
              <a:buNone/>
            </a:pPr>
            <a:r>
              <a:rPr lang="en" sz="3000" b="1">
                <a:solidFill>
                  <a:schemeClr val="dk1"/>
                </a:solidFill>
              </a:rPr>
              <a:t>Knowledge demands</a:t>
            </a:r>
          </a:p>
        </p:txBody>
      </p:sp>
      <p:sp>
        <p:nvSpPr>
          <p:cNvPr id="106" name="Shape 106"/>
          <p:cNvSpPr/>
          <p:nvPr/>
        </p:nvSpPr>
        <p:spPr>
          <a:xfrm>
            <a:off x="4501325" y="4480103"/>
            <a:ext cx="4415998" cy="2141724"/>
          </a:xfrm>
          <a:prstGeom prst="rect">
            <a:avLst/>
          </a:prstGeom>
          <a:blipFill>
            <a:blip r:embed="rId3"/>
            <a:stretch>
              <a:fillRect/>
            </a:stretch>
          </a:blipFill>
          <a:ln>
            <a:noFill/>
          </a:ln>
        </p:spPr>
      </p:sp>
      <p:sp>
        <p:nvSpPr>
          <p:cNvPr id="107" name="Shape 107"/>
          <p:cNvSpPr/>
          <p:nvPr/>
        </p:nvSpPr>
        <p:spPr>
          <a:xfrm>
            <a:off x="226875" y="5755151"/>
            <a:ext cx="1101574" cy="866675"/>
          </a:xfrm>
          <a:prstGeom prst="rect">
            <a:avLst/>
          </a:prstGeom>
          <a:blipFill>
            <a:blip r:embed="rId4"/>
            <a:stretch>
              <a:fillRect/>
            </a:stretch>
          </a:blipFill>
        </p:spPr>
      </p:sp>
      <p:sp>
        <p:nvSpPr>
          <p:cNvPr id="108" name="Shape 108"/>
          <p:cNvSpPr txBox="1"/>
          <p:nvPr/>
        </p:nvSpPr>
        <p:spPr>
          <a:xfrm>
            <a:off x="2759525" y="6101350"/>
            <a:ext cx="1741800" cy="459600"/>
          </a:xfrm>
          <a:prstGeom prst="rect">
            <a:avLst/>
          </a:prstGeom>
          <a:noFill/>
        </p:spPr>
        <p:txBody>
          <a:bodyPr lIns="91425" tIns="91425" rIns="91425" bIns="91425" anchor="t" anchorCtr="0">
            <a:noAutofit/>
          </a:bodyPr>
          <a:lstStyle/>
          <a:p>
            <a:pPr lvl="0" algn="r" rtl="0">
              <a:buNone/>
            </a:pPr>
            <a:r>
              <a:rPr lang="en" sz="900" i="1"/>
              <a:t>Feynman</a:t>
            </a:r>
          </a:p>
          <a:p>
            <a:pPr lvl="0" algn="r" rtl="0">
              <a:buNone/>
            </a:pPr>
            <a:r>
              <a:rPr lang="en" sz="900"/>
              <a:t>Jim Ottaviani and</a:t>
            </a:r>
          </a:p>
          <a:p>
            <a:pPr lvl="0" algn="r" rtl="0">
              <a:buNone/>
            </a:pPr>
            <a:r>
              <a:rPr lang="en" sz="900"/>
              <a:t>Leland Myrick</a:t>
            </a:r>
          </a:p>
        </p:txBody>
      </p:sp>
      <p:cxnSp>
        <p:nvCxnSpPr>
          <p:cNvPr id="109" name="Shape 109"/>
          <p:cNvCxnSpPr/>
          <p:nvPr/>
        </p:nvCxnSpPr>
        <p:spPr>
          <a:xfrm>
            <a:off x="350400" y="6010625"/>
            <a:ext cx="181800" cy="121199"/>
          </a:xfrm>
          <a:prstGeom prst="straightConnector1">
            <a:avLst/>
          </a:prstGeom>
          <a:noFill/>
          <a:ln w="19050" cap="flat">
            <a:solidFill>
              <a:schemeClr val="dk2"/>
            </a:solidFill>
            <a:prstDash val="solid"/>
            <a:round/>
            <a:headEnd type="none" w="lg" len="lg"/>
            <a:tailEnd type="triangle" w="lg" len="lg"/>
          </a:ln>
        </p:spPr>
      </p:cxnSp>
      <p:sp>
        <p:nvSpPr>
          <p:cNvPr id="110" name="Shape 110"/>
          <p:cNvSpPr/>
          <p:nvPr/>
        </p:nvSpPr>
        <p:spPr>
          <a:xfrm>
            <a:off x="4535725" y="1169225"/>
            <a:ext cx="4327849" cy="2895075"/>
          </a:xfrm>
          <a:prstGeom prst="rect">
            <a:avLst/>
          </a:prstGeom>
          <a:blipFill>
            <a:blip r:embed="rId5"/>
            <a:stretch>
              <a:fillRect/>
            </a:stretch>
          </a:blipFill>
        </p:spPr>
      </p:sp>
      <p:sp>
        <p:nvSpPr>
          <p:cNvPr id="111" name="Shape 111"/>
          <p:cNvSpPr txBox="1"/>
          <p:nvPr/>
        </p:nvSpPr>
        <p:spPr>
          <a:xfrm>
            <a:off x="5920625" y="3973325"/>
            <a:ext cx="2903999" cy="287699"/>
          </a:xfrm>
          <a:prstGeom prst="rect">
            <a:avLst/>
          </a:prstGeom>
          <a:noFill/>
        </p:spPr>
        <p:txBody>
          <a:bodyPr lIns="91425" tIns="91425" rIns="91425" bIns="91425" anchor="t" anchorCtr="0">
            <a:noAutofit/>
          </a:bodyPr>
          <a:lstStyle/>
          <a:p>
            <a:pPr lvl="0" algn="r" rtl="0">
              <a:buNone/>
            </a:pPr>
            <a:r>
              <a:rPr lang="en" sz="900" i="1"/>
              <a:t>The Photographer </a:t>
            </a:r>
            <a:r>
              <a:rPr lang="en" sz="900"/>
              <a:t> Emmanuel Guibert</a:t>
            </a:r>
          </a:p>
        </p:txBody>
      </p:sp>
    </p:spTree>
  </p:cSld>
  <p:clrMapOvr>
    <a:masterClrMapping/>
  </p:clrMapOvr>
  <p:transition spd="slow">
    <p:cut/>
  </p:transition>
</p:sld>
</file>

<file path=ppt/theme/theme1.xml><?xml version="1.0" encoding="utf-8"?>
<a:theme xmlns:a="http://schemas.openxmlformats.org/drawingml/2006/mai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1823</Words>
  <Application>Microsoft Office PowerPoint</Application>
  <PresentationFormat>On-screen Show (4:3)</PresentationFormat>
  <Paragraphs>172</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
      <vt:lpstr>Integrating Comics Into the Common Core presented by Tracy Edmunds, M.A. Ed.</vt:lpstr>
      <vt:lpstr>
 What are the Common Core State Standards?</vt:lpstr>
      <vt:lpstr>PowerPoint Presentation</vt:lpstr>
      <vt:lpstr>Reading: Text Complexity</vt:lpstr>
      <vt:lpstr>Quantitative Complexity</vt:lpstr>
      <vt:lpstr>PowerPoint Presentation</vt:lpstr>
      <vt:lpstr>PowerPoint Presentation</vt:lpstr>
      <vt:lpstr>PowerPoint Presentation</vt:lpstr>
      <vt:lpstr>PowerPoint Presentation</vt:lpstr>
      <vt:lpstr>Matching reader to text and task</vt:lpstr>
      <vt:lpstr>Specific references to graphic novels in the Standards</vt:lpstr>
      <vt:lpstr>Standards Applicable to Graphic Texts: Reading</vt:lpstr>
      <vt:lpstr>Examples of addressing Standards using graphic and traditional texts</vt:lpstr>
      <vt:lpstr>Examples of addressing Standards using graphic and traditional texts</vt:lpstr>
      <vt:lpstr>Examples of addressing Standards using graphic and traditional texts</vt:lpstr>
      <vt:lpstr>Examples of addressing Standards using graphic and traditional texts</vt:lpstr>
      <vt:lpstr>The Takeaway...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Comics Into the Common Core presented by Tracy Edmunds, M.A. Ed.</dc:title>
  <dc:creator>Tim Sarrantonio</dc:creator>
  <cp:lastModifiedBy>Tim Sarrantonio</cp:lastModifiedBy>
  <cp:revision>1</cp:revision>
  <dcterms:modified xsi:type="dcterms:W3CDTF">2013-07-29T14:07:53Z</dcterms:modified>
</cp:coreProperties>
</file>